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3" r:id="rId2"/>
    <p:sldId id="264" r:id="rId3"/>
    <p:sldId id="265" r:id="rId4"/>
    <p:sldId id="266" r:id="rId5"/>
    <p:sldId id="267" r:id="rId6"/>
    <p:sldId id="294" r:id="rId7"/>
    <p:sldId id="258" r:id="rId8"/>
    <p:sldId id="259" r:id="rId9"/>
    <p:sldId id="260" r:id="rId10"/>
    <p:sldId id="268" r:id="rId11"/>
    <p:sldId id="306" r:id="rId12"/>
    <p:sldId id="307" r:id="rId13"/>
    <p:sldId id="305" r:id="rId14"/>
    <p:sldId id="269" r:id="rId15"/>
    <p:sldId id="304" r:id="rId16"/>
    <p:sldId id="301" r:id="rId17"/>
    <p:sldId id="302" r:id="rId18"/>
    <p:sldId id="303" r:id="rId19"/>
    <p:sldId id="270" r:id="rId20"/>
    <p:sldId id="271" r:id="rId21"/>
    <p:sldId id="290" r:id="rId22"/>
    <p:sldId id="272" r:id="rId23"/>
    <p:sldId id="291" r:id="rId24"/>
    <p:sldId id="296" r:id="rId25"/>
    <p:sldId id="292" r:id="rId26"/>
    <p:sldId id="293" r:id="rId27"/>
    <p:sldId id="299" r:id="rId28"/>
    <p:sldId id="298" r:id="rId29"/>
    <p:sldId id="273" r:id="rId30"/>
    <p:sldId id="274" r:id="rId31"/>
    <p:sldId id="275" r:id="rId32"/>
    <p:sldId id="297" r:id="rId33"/>
    <p:sldId id="276" r:id="rId34"/>
    <p:sldId id="288" r:id="rId35"/>
    <p:sldId id="277" r:id="rId36"/>
    <p:sldId id="278" r:id="rId37"/>
    <p:sldId id="289" r:id="rId38"/>
    <p:sldId id="279" r:id="rId39"/>
    <p:sldId id="280" r:id="rId40"/>
    <p:sldId id="281" r:id="rId41"/>
    <p:sldId id="283" r:id="rId42"/>
    <p:sldId id="308" r:id="rId4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FF0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882" autoAdjust="0"/>
    <p:restoredTop sz="90860" autoAdjust="0"/>
  </p:normalViewPr>
  <p:slideViewPr>
    <p:cSldViewPr>
      <p:cViewPr varScale="1">
        <p:scale>
          <a:sx n="66" d="100"/>
          <a:sy n="66" d="100"/>
        </p:scale>
        <p:origin x="-129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61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3282A7-70A2-40EB-BA90-3E5E0CC5412F}" type="doc">
      <dgm:prSet loTypeId="urn:microsoft.com/office/officeart/2008/layout/TitlePictureLineup" loCatId="picture" qsTypeId="urn:microsoft.com/office/officeart/2005/8/quickstyle/simple1" qsCatId="simple" csTypeId="urn:microsoft.com/office/officeart/2005/8/colors/accent1_2" csCatId="accent1" phldr="1"/>
      <dgm:spPr/>
      <dgm:t>
        <a:bodyPr/>
        <a:lstStyle/>
        <a:p>
          <a:endParaRPr lang="en-US"/>
        </a:p>
      </dgm:t>
    </dgm:pt>
    <dgm:pt modelId="{BFD1F271-C6F3-4EB5-8F42-01A31264773A}">
      <dgm:prSet phldrT="[Text]" custT="1"/>
      <dgm:spPr>
        <a:gradFill flip="none" rotWithShape="1">
          <a:gsLst>
            <a:gs pos="0">
              <a:srgbClr val="4D1C1B"/>
            </a:gs>
            <a:gs pos="50000">
              <a:srgbClr val="883230"/>
            </a:gs>
            <a:gs pos="100000">
              <a:srgbClr val="4D1C1B"/>
            </a:gs>
          </a:gsLst>
          <a:lin ang="0" scaled="1"/>
          <a:tileRect/>
        </a:gradFill>
        <a:ln>
          <a:noFill/>
        </a:ln>
        <a:effectLst>
          <a:outerShdw blurRad="50800" dist="38100" dir="8100000" algn="tr" rotWithShape="0">
            <a:prstClr val="black">
              <a:alpha val="40000"/>
            </a:prstClr>
          </a:outerShdw>
        </a:effectLst>
      </dgm:spPr>
      <dgm:t>
        <a:bodyPr/>
        <a:lstStyle/>
        <a:p>
          <a:endParaRPr lang="en-US" sz="2600" dirty="0" smtClean="0"/>
        </a:p>
        <a:p>
          <a:r>
            <a:rPr lang="en-US" sz="2600" dirty="0" smtClean="0"/>
            <a:t>Endangered </a:t>
          </a:r>
        </a:p>
        <a:p>
          <a:r>
            <a:rPr lang="en-US" sz="2600" dirty="0" smtClean="0"/>
            <a:t>Species</a:t>
          </a:r>
        </a:p>
        <a:p>
          <a:endParaRPr lang="en-US" sz="2600" dirty="0">
            <a:latin typeface="Gill Sans MT" pitchFamily="34" charset="0"/>
          </a:endParaRPr>
        </a:p>
      </dgm:t>
    </dgm:pt>
    <dgm:pt modelId="{074B466C-5E74-43B0-AC01-3032107620EA}" type="parTrans" cxnId="{A5C2BC63-CD93-4ED2-8B91-F588E0E68119}">
      <dgm:prSet/>
      <dgm:spPr/>
      <dgm:t>
        <a:bodyPr/>
        <a:lstStyle/>
        <a:p>
          <a:endParaRPr lang="en-US"/>
        </a:p>
      </dgm:t>
    </dgm:pt>
    <dgm:pt modelId="{2C6514D4-354C-4C04-88DE-F01CB5F87F6A}" type="sibTrans" cxnId="{A5C2BC63-CD93-4ED2-8B91-F588E0E68119}">
      <dgm:prSet/>
      <dgm:spPr/>
      <dgm:t>
        <a:bodyPr/>
        <a:lstStyle/>
        <a:p>
          <a:endParaRPr lang="en-US"/>
        </a:p>
      </dgm:t>
    </dgm:pt>
    <dgm:pt modelId="{EB8B5144-5386-4192-A705-9058E77C01B1}">
      <dgm:prSet phldrT="[Text]" custT="1"/>
      <dgm:spPr/>
      <dgm:t>
        <a:bodyPr/>
        <a:lstStyle/>
        <a:p>
          <a:pPr algn="l"/>
          <a:endParaRPr lang="en-US" sz="2400" dirty="0">
            <a:solidFill>
              <a:schemeClr val="bg1"/>
            </a:solidFill>
            <a:latin typeface="Gill Sans MT" pitchFamily="34" charset="0"/>
          </a:endParaRPr>
        </a:p>
      </dgm:t>
    </dgm:pt>
    <dgm:pt modelId="{612008EB-7F87-40A4-A6E3-E86E6DEDC204}" type="parTrans" cxnId="{B5314403-8592-43AB-9B0C-026A9911C1D1}">
      <dgm:prSet/>
      <dgm:spPr/>
      <dgm:t>
        <a:bodyPr/>
        <a:lstStyle/>
        <a:p>
          <a:endParaRPr lang="en-US"/>
        </a:p>
      </dgm:t>
    </dgm:pt>
    <dgm:pt modelId="{EE092C9A-F204-4DB9-9C74-C3AA7F3D68FC}" type="sibTrans" cxnId="{B5314403-8592-43AB-9B0C-026A9911C1D1}">
      <dgm:prSet/>
      <dgm:spPr/>
      <dgm:t>
        <a:bodyPr/>
        <a:lstStyle/>
        <a:p>
          <a:endParaRPr lang="en-US"/>
        </a:p>
      </dgm:t>
    </dgm:pt>
    <dgm:pt modelId="{3856EAB8-949C-408D-A6E4-941E45CD71B0}">
      <dgm:prSet phldrT="[Text]" custT="1"/>
      <dgm:spPr>
        <a:gradFill flip="none" rotWithShape="1">
          <a:gsLst>
            <a:gs pos="0">
              <a:srgbClr val="4D1C1B"/>
            </a:gs>
            <a:gs pos="50000">
              <a:srgbClr val="883230"/>
            </a:gs>
            <a:gs pos="100000">
              <a:srgbClr val="4D1C1B"/>
            </a:gs>
          </a:gsLst>
          <a:lin ang="0" scaled="1"/>
          <a:tileRect/>
        </a:gradFill>
        <a:ln>
          <a:noFill/>
        </a:ln>
        <a:effectLst>
          <a:outerShdw blurRad="50800" dist="38100" dir="8100000" algn="tr" rotWithShape="0">
            <a:prstClr val="black">
              <a:alpha val="40000"/>
            </a:prstClr>
          </a:outerShdw>
        </a:effectLst>
      </dgm:spPr>
      <dgm:t>
        <a:bodyPr/>
        <a:lstStyle/>
        <a:p>
          <a:endParaRPr lang="en-US" sz="2600" dirty="0" smtClean="0"/>
        </a:p>
        <a:p>
          <a:endParaRPr lang="en-US" sz="2600" dirty="0" smtClean="0"/>
        </a:p>
        <a:p>
          <a:r>
            <a:rPr lang="en-US" sz="2600" dirty="0" smtClean="0"/>
            <a:t>Vulnerable </a:t>
          </a:r>
        </a:p>
        <a:p>
          <a:r>
            <a:rPr lang="en-US" sz="2600" dirty="0" smtClean="0"/>
            <a:t>Species</a:t>
          </a:r>
        </a:p>
        <a:p>
          <a:endParaRPr lang="en-US" sz="2600" spc="-70" dirty="0" smtClean="0">
            <a:ln w="9525">
              <a:noFill/>
              <a:round/>
              <a:headEnd/>
              <a:tailEnd/>
            </a:ln>
            <a:solidFill>
              <a:schemeClr val="bg1"/>
            </a:solidFill>
            <a:latin typeface="Arial Black"/>
          </a:endParaRPr>
        </a:p>
        <a:p>
          <a:endParaRPr lang="en-US" sz="2600" dirty="0">
            <a:latin typeface="Gill Sans MT" pitchFamily="34" charset="0"/>
          </a:endParaRPr>
        </a:p>
      </dgm:t>
    </dgm:pt>
    <dgm:pt modelId="{ECB51387-F340-4607-BC98-F7CBC4D29424}" type="parTrans" cxnId="{F8437F7A-A0F4-4E69-BE6F-FF6DFD226F42}">
      <dgm:prSet/>
      <dgm:spPr/>
      <dgm:t>
        <a:bodyPr/>
        <a:lstStyle/>
        <a:p>
          <a:endParaRPr lang="en-US"/>
        </a:p>
      </dgm:t>
    </dgm:pt>
    <dgm:pt modelId="{719DBD9C-54E7-4B31-8D14-960A262E4059}" type="sibTrans" cxnId="{F8437F7A-A0F4-4E69-BE6F-FF6DFD226F42}">
      <dgm:prSet/>
      <dgm:spPr/>
      <dgm:t>
        <a:bodyPr/>
        <a:lstStyle/>
        <a:p>
          <a:endParaRPr lang="en-US"/>
        </a:p>
      </dgm:t>
    </dgm:pt>
    <dgm:pt modelId="{E634B75E-B69A-45BD-949A-B28DA5F467F7}">
      <dgm:prSet phldrT="[Text]" custT="1"/>
      <dgm:spPr/>
      <dgm:t>
        <a:bodyPr/>
        <a:lstStyle/>
        <a:p>
          <a:pPr algn="l"/>
          <a:endParaRPr lang="en-US" sz="2400" dirty="0">
            <a:solidFill>
              <a:schemeClr val="bg1"/>
            </a:solidFill>
            <a:latin typeface="Gill Sans MT" pitchFamily="34" charset="0"/>
          </a:endParaRPr>
        </a:p>
      </dgm:t>
    </dgm:pt>
    <dgm:pt modelId="{3F428930-701C-4CB9-8759-BF2C8E895ED2}" type="parTrans" cxnId="{FB209D1F-F594-4C29-87F5-94DAA9D4D3AA}">
      <dgm:prSet/>
      <dgm:spPr/>
      <dgm:t>
        <a:bodyPr/>
        <a:lstStyle/>
        <a:p>
          <a:endParaRPr lang="en-US"/>
        </a:p>
      </dgm:t>
    </dgm:pt>
    <dgm:pt modelId="{0D8D3E7B-81A2-4A73-A251-95704DD22077}" type="sibTrans" cxnId="{FB209D1F-F594-4C29-87F5-94DAA9D4D3AA}">
      <dgm:prSet/>
      <dgm:spPr/>
      <dgm:t>
        <a:bodyPr/>
        <a:lstStyle/>
        <a:p>
          <a:endParaRPr lang="en-US"/>
        </a:p>
      </dgm:t>
    </dgm:pt>
    <dgm:pt modelId="{2879351E-2988-488A-8B94-15C25D4AD8C2}">
      <dgm:prSet phldrT="[Text]" custT="1"/>
      <dgm:spPr>
        <a:gradFill flip="none" rotWithShape="1">
          <a:gsLst>
            <a:gs pos="0">
              <a:srgbClr val="4D1C1B"/>
            </a:gs>
            <a:gs pos="50000">
              <a:srgbClr val="883230"/>
            </a:gs>
            <a:gs pos="100000">
              <a:srgbClr val="4D1C1B"/>
            </a:gs>
          </a:gsLst>
          <a:lin ang="0" scaled="1"/>
          <a:tileRect/>
        </a:gradFill>
        <a:ln>
          <a:noFill/>
        </a:ln>
        <a:effectLst>
          <a:outerShdw blurRad="50800" dist="38100" dir="8100000" algn="tr" rotWithShape="0">
            <a:prstClr val="black">
              <a:alpha val="40000"/>
            </a:prstClr>
          </a:outerShdw>
        </a:effectLst>
      </dgm:spPr>
      <dgm:t>
        <a:bodyPr/>
        <a:lstStyle/>
        <a:p>
          <a:endParaRPr lang="en-US" sz="2600" dirty="0" smtClean="0"/>
        </a:p>
        <a:p>
          <a:r>
            <a:rPr lang="en-US" sz="2600" dirty="0" smtClean="0"/>
            <a:t>Rare </a:t>
          </a:r>
        </a:p>
        <a:p>
          <a:r>
            <a:rPr lang="en-US" sz="2600" dirty="0" smtClean="0"/>
            <a:t>Species</a:t>
          </a:r>
        </a:p>
        <a:p>
          <a:endParaRPr lang="en-US" sz="2600" dirty="0">
            <a:latin typeface="Gill Sans MT" pitchFamily="34" charset="0"/>
          </a:endParaRPr>
        </a:p>
      </dgm:t>
    </dgm:pt>
    <dgm:pt modelId="{14CE6DE6-7AE4-4065-AB74-552CC1D6A349}" type="parTrans" cxnId="{3FD83816-C361-4D24-8AB6-354B7437A76B}">
      <dgm:prSet/>
      <dgm:spPr/>
      <dgm:t>
        <a:bodyPr/>
        <a:lstStyle/>
        <a:p>
          <a:endParaRPr lang="en-US"/>
        </a:p>
      </dgm:t>
    </dgm:pt>
    <dgm:pt modelId="{881862A2-801E-4409-BBA3-1D28F906DF0D}" type="sibTrans" cxnId="{3FD83816-C361-4D24-8AB6-354B7437A76B}">
      <dgm:prSet/>
      <dgm:spPr/>
      <dgm:t>
        <a:bodyPr/>
        <a:lstStyle/>
        <a:p>
          <a:endParaRPr lang="en-US"/>
        </a:p>
      </dgm:t>
    </dgm:pt>
    <dgm:pt modelId="{368813E9-88F2-4B87-A18F-8968DB02E955}">
      <dgm:prSet phldrT="[Text]" custT="1"/>
      <dgm:spPr/>
      <dgm:t>
        <a:bodyPr/>
        <a:lstStyle/>
        <a:p>
          <a:pPr algn="l"/>
          <a:endParaRPr lang="en-US" sz="2400" dirty="0">
            <a:solidFill>
              <a:schemeClr val="bg1"/>
            </a:solidFill>
            <a:latin typeface="Gill Sans MT" pitchFamily="34" charset="0"/>
          </a:endParaRPr>
        </a:p>
      </dgm:t>
    </dgm:pt>
    <dgm:pt modelId="{E88ABAB3-92C9-4BE8-8456-BA7C85E7E798}" type="parTrans" cxnId="{1FB74535-938D-4C18-A440-47241A4D8FB5}">
      <dgm:prSet/>
      <dgm:spPr/>
      <dgm:t>
        <a:bodyPr/>
        <a:lstStyle/>
        <a:p>
          <a:endParaRPr lang="en-US"/>
        </a:p>
      </dgm:t>
    </dgm:pt>
    <dgm:pt modelId="{422B2A6C-E95B-4FDB-8D10-DE19A116E7B7}" type="sibTrans" cxnId="{1FB74535-938D-4C18-A440-47241A4D8FB5}">
      <dgm:prSet/>
      <dgm:spPr/>
      <dgm:t>
        <a:bodyPr/>
        <a:lstStyle/>
        <a:p>
          <a:endParaRPr lang="en-US"/>
        </a:p>
      </dgm:t>
    </dgm:pt>
    <dgm:pt modelId="{9BAC8106-8CC6-4773-96AA-9DD524F0259F}" type="pres">
      <dgm:prSet presAssocID="{B63282A7-70A2-40EB-BA90-3E5E0CC5412F}" presName="Name0" presStyleCnt="0">
        <dgm:presLayoutVars>
          <dgm:dir/>
        </dgm:presLayoutVars>
      </dgm:prSet>
      <dgm:spPr/>
      <dgm:t>
        <a:bodyPr/>
        <a:lstStyle/>
        <a:p>
          <a:endParaRPr lang="en-US"/>
        </a:p>
      </dgm:t>
    </dgm:pt>
    <dgm:pt modelId="{7846938B-620B-48DC-889B-BB5890006A03}" type="pres">
      <dgm:prSet presAssocID="{BFD1F271-C6F3-4EB5-8F42-01A31264773A}" presName="composite" presStyleCnt="0"/>
      <dgm:spPr/>
    </dgm:pt>
    <dgm:pt modelId="{6EE71F31-E1FD-4051-8E20-8F20240C9854}" type="pres">
      <dgm:prSet presAssocID="{BFD1F271-C6F3-4EB5-8F42-01A31264773A}" presName="Accent" presStyleLbl="alignAcc1" presStyleIdx="0" presStyleCnt="3"/>
      <dgm:spPr>
        <a:ln w="38100">
          <a:gradFill>
            <a:gsLst>
              <a:gs pos="0">
                <a:srgbClr val="280F0E"/>
              </a:gs>
              <a:gs pos="100000">
                <a:srgbClr val="000000">
                  <a:alpha val="0"/>
                </a:srgbClr>
              </a:gs>
            </a:gsLst>
            <a:lin ang="5400000" scaled="0"/>
          </a:gradFill>
        </a:ln>
      </dgm:spPr>
      <dgm:t>
        <a:bodyPr/>
        <a:lstStyle/>
        <a:p>
          <a:endParaRPr lang="en-US"/>
        </a:p>
      </dgm:t>
    </dgm:pt>
    <dgm:pt modelId="{7E7413C4-7C09-40FD-B67F-7804CD290F9A}" type="pres">
      <dgm:prSet presAssocID="{BFD1F271-C6F3-4EB5-8F42-01A31264773A}" presName="Image" presStyleLbl="node1" presStyleIdx="0" presStyleCnt="3" custLinFactNeighborX="285" custLinFactNeighborY="19956">
        <dgm:style>
          <a:lnRef idx="1">
            <a:schemeClr val="accent6"/>
          </a:lnRef>
          <a:fillRef idx="2">
            <a:schemeClr val="accent6"/>
          </a:fillRef>
          <a:effectRef idx="1">
            <a:schemeClr val="accent6"/>
          </a:effectRef>
          <a:fontRef idx="minor">
            <a:schemeClr val="dk1"/>
          </a:fontRef>
        </dgm:style>
      </dgm:prSet>
      <dgm:spPr>
        <a:prstGeom prst="round1Rect">
          <a:avLst/>
        </a:prstGeom>
        <a:blipFill rotWithShape="0">
          <a:blip xmlns:r="http://schemas.openxmlformats.org/officeDocument/2006/relationships" r:embed="rId1"/>
          <a:stretch>
            <a:fillRect/>
          </a:stretch>
        </a:blipFill>
        <a:ln/>
      </dgm:spPr>
      <dgm:t>
        <a:bodyPr/>
        <a:lstStyle/>
        <a:p>
          <a:endParaRPr lang="en-US"/>
        </a:p>
      </dgm:t>
    </dgm:pt>
    <dgm:pt modelId="{B2F64801-3A43-43B6-B958-B3D683F772C2}" type="pres">
      <dgm:prSet presAssocID="{BFD1F271-C6F3-4EB5-8F42-01A31264773A}" presName="Child" presStyleLbl="revTx" presStyleIdx="0" presStyleCnt="3">
        <dgm:presLayoutVars>
          <dgm:bulletEnabled val="1"/>
        </dgm:presLayoutVars>
      </dgm:prSet>
      <dgm:spPr>
        <a:prstGeom prst="round1Rect">
          <a:avLst/>
        </a:prstGeom>
      </dgm:spPr>
      <dgm:t>
        <a:bodyPr/>
        <a:lstStyle/>
        <a:p>
          <a:endParaRPr lang="en-US"/>
        </a:p>
      </dgm:t>
    </dgm:pt>
    <dgm:pt modelId="{7280A11D-BA7D-4498-851F-3374AA3FA2AC}" type="pres">
      <dgm:prSet presAssocID="{BFD1F271-C6F3-4EB5-8F42-01A31264773A}" presName="Parent" presStyleLbl="alignNode1" presStyleIdx="0" presStyleCnt="3" custScaleY="234350">
        <dgm:presLayoutVars>
          <dgm:bulletEnabled val="1"/>
        </dgm:presLayoutVars>
      </dgm:prSet>
      <dgm:spPr>
        <a:prstGeom prst="round2DiagRect">
          <a:avLst/>
        </a:prstGeom>
      </dgm:spPr>
      <dgm:t>
        <a:bodyPr/>
        <a:lstStyle/>
        <a:p>
          <a:endParaRPr lang="en-US"/>
        </a:p>
      </dgm:t>
    </dgm:pt>
    <dgm:pt modelId="{603EBAD6-A84D-40D7-98AC-3E48ACBD8F03}" type="pres">
      <dgm:prSet presAssocID="{2C6514D4-354C-4C04-88DE-F01CB5F87F6A}" presName="sibTrans" presStyleCnt="0"/>
      <dgm:spPr/>
    </dgm:pt>
    <dgm:pt modelId="{24865614-F0C5-4FBB-A223-5B113E817005}" type="pres">
      <dgm:prSet presAssocID="{3856EAB8-949C-408D-A6E4-941E45CD71B0}" presName="composite" presStyleCnt="0"/>
      <dgm:spPr/>
    </dgm:pt>
    <dgm:pt modelId="{9F0CC73E-F503-4F00-9BD7-91C8AA5613F1}" type="pres">
      <dgm:prSet presAssocID="{3856EAB8-949C-408D-A6E4-941E45CD71B0}" presName="Accent" presStyleLbl="alignAcc1" presStyleIdx="1" presStyleCnt="3"/>
      <dgm:spPr>
        <a:ln w="38100">
          <a:gradFill>
            <a:gsLst>
              <a:gs pos="0">
                <a:srgbClr val="280F0E"/>
              </a:gs>
              <a:gs pos="100000">
                <a:srgbClr val="000000">
                  <a:alpha val="0"/>
                </a:srgbClr>
              </a:gs>
            </a:gsLst>
            <a:lin ang="5400000" scaled="0"/>
          </a:gradFill>
        </a:ln>
      </dgm:spPr>
      <dgm:t>
        <a:bodyPr/>
        <a:lstStyle/>
        <a:p>
          <a:endParaRPr lang="en-US"/>
        </a:p>
      </dgm:t>
    </dgm:pt>
    <dgm:pt modelId="{67DCCFF5-35CE-4975-B1FA-880272C581D1}" type="pres">
      <dgm:prSet presAssocID="{3856EAB8-949C-408D-A6E4-941E45CD71B0}" presName="Image" presStyleLbl="node1" presStyleIdx="1" presStyleCnt="3" custLinFactNeighborX="-1883" custLinFactNeighborY="19654">
        <dgm:style>
          <a:lnRef idx="1">
            <a:schemeClr val="accent5"/>
          </a:lnRef>
          <a:fillRef idx="3">
            <a:schemeClr val="accent5"/>
          </a:fillRef>
          <a:effectRef idx="2">
            <a:schemeClr val="accent5"/>
          </a:effectRef>
          <a:fontRef idx="minor">
            <a:schemeClr val="lt1"/>
          </a:fontRef>
        </dgm:style>
      </dgm:prSet>
      <dgm:spPr>
        <a:prstGeom prst="round1Rect">
          <a:avLst/>
        </a:prstGeom>
        <a:blipFill rotWithShape="0">
          <a:blip xmlns:r="http://schemas.openxmlformats.org/officeDocument/2006/relationships" r:embed="rId2"/>
          <a:stretch>
            <a:fillRect/>
          </a:stretch>
        </a:blipFill>
        <a:ln/>
      </dgm:spPr>
      <dgm:t>
        <a:bodyPr/>
        <a:lstStyle/>
        <a:p>
          <a:endParaRPr lang="en-US"/>
        </a:p>
      </dgm:t>
    </dgm:pt>
    <dgm:pt modelId="{5AB57B8F-CA64-436E-A0E8-FE9731F3E6DE}" type="pres">
      <dgm:prSet presAssocID="{3856EAB8-949C-408D-A6E4-941E45CD71B0}" presName="Child" presStyleLbl="revTx" presStyleIdx="1" presStyleCnt="3">
        <dgm:presLayoutVars>
          <dgm:bulletEnabled val="1"/>
        </dgm:presLayoutVars>
      </dgm:prSet>
      <dgm:spPr/>
      <dgm:t>
        <a:bodyPr/>
        <a:lstStyle/>
        <a:p>
          <a:endParaRPr lang="en-US"/>
        </a:p>
      </dgm:t>
    </dgm:pt>
    <dgm:pt modelId="{F62A90DE-2642-464C-9280-6F593CF60FBF}" type="pres">
      <dgm:prSet presAssocID="{3856EAB8-949C-408D-A6E4-941E45CD71B0}" presName="Parent" presStyleLbl="alignNode1" presStyleIdx="1" presStyleCnt="3" custScaleY="239241">
        <dgm:presLayoutVars>
          <dgm:bulletEnabled val="1"/>
        </dgm:presLayoutVars>
      </dgm:prSet>
      <dgm:spPr>
        <a:prstGeom prst="round2DiagRect">
          <a:avLst/>
        </a:prstGeom>
      </dgm:spPr>
      <dgm:t>
        <a:bodyPr/>
        <a:lstStyle/>
        <a:p>
          <a:endParaRPr lang="en-US"/>
        </a:p>
      </dgm:t>
    </dgm:pt>
    <dgm:pt modelId="{9B5D9EF6-9F70-4DEC-944D-F6606BEB9AA7}" type="pres">
      <dgm:prSet presAssocID="{719DBD9C-54E7-4B31-8D14-960A262E4059}" presName="sibTrans" presStyleCnt="0"/>
      <dgm:spPr/>
    </dgm:pt>
    <dgm:pt modelId="{9A150E43-8FB0-4614-8517-B57D7DBCE5F2}" type="pres">
      <dgm:prSet presAssocID="{2879351E-2988-488A-8B94-15C25D4AD8C2}" presName="composite" presStyleCnt="0"/>
      <dgm:spPr/>
    </dgm:pt>
    <dgm:pt modelId="{AD89D675-E175-4FF3-8F50-BBF50D9E32C4}" type="pres">
      <dgm:prSet presAssocID="{2879351E-2988-488A-8B94-15C25D4AD8C2}" presName="Accent" presStyleLbl="alignAcc1" presStyleIdx="2" presStyleCnt="3"/>
      <dgm:spPr>
        <a:ln w="38100">
          <a:gradFill>
            <a:gsLst>
              <a:gs pos="0">
                <a:srgbClr val="280F0E"/>
              </a:gs>
              <a:gs pos="100000">
                <a:srgbClr val="000000">
                  <a:alpha val="0"/>
                </a:srgbClr>
              </a:gs>
            </a:gsLst>
            <a:lin ang="5400000" scaled="0"/>
          </a:gradFill>
        </a:ln>
      </dgm:spPr>
      <dgm:t>
        <a:bodyPr/>
        <a:lstStyle/>
        <a:p>
          <a:endParaRPr lang="en-US"/>
        </a:p>
      </dgm:t>
    </dgm:pt>
    <dgm:pt modelId="{D1B0BBF7-099D-42AE-80F3-58CFA928DE2B}" type="pres">
      <dgm:prSet presAssocID="{2879351E-2988-488A-8B94-15C25D4AD8C2}" presName="Image" presStyleLbl="node1" presStyleIdx="2" presStyleCnt="3" custLinFactNeighborX="-1190" custLinFactNeighborY="22697">
        <dgm:style>
          <a:lnRef idx="1">
            <a:schemeClr val="accent6"/>
          </a:lnRef>
          <a:fillRef idx="3">
            <a:schemeClr val="accent6"/>
          </a:fillRef>
          <a:effectRef idx="2">
            <a:schemeClr val="accent6"/>
          </a:effectRef>
          <a:fontRef idx="minor">
            <a:schemeClr val="lt1"/>
          </a:fontRef>
        </dgm:style>
      </dgm:prSet>
      <dgm:spPr>
        <a:prstGeom prst="round1Rect">
          <a:avLst/>
        </a:prstGeom>
        <a:blipFill rotWithShape="0">
          <a:blip xmlns:r="http://schemas.openxmlformats.org/officeDocument/2006/relationships" r:embed="rId3"/>
          <a:stretch>
            <a:fillRect/>
          </a:stretch>
        </a:blipFill>
        <a:ln/>
      </dgm:spPr>
      <dgm:t>
        <a:bodyPr/>
        <a:lstStyle/>
        <a:p>
          <a:endParaRPr lang="en-US"/>
        </a:p>
      </dgm:t>
    </dgm:pt>
    <dgm:pt modelId="{2CC0510A-D5E0-4210-82F4-A6D466888A3E}" type="pres">
      <dgm:prSet presAssocID="{2879351E-2988-488A-8B94-15C25D4AD8C2}" presName="Child" presStyleLbl="revTx" presStyleIdx="2" presStyleCnt="3">
        <dgm:presLayoutVars>
          <dgm:bulletEnabled val="1"/>
        </dgm:presLayoutVars>
      </dgm:prSet>
      <dgm:spPr/>
      <dgm:t>
        <a:bodyPr/>
        <a:lstStyle/>
        <a:p>
          <a:endParaRPr lang="en-US"/>
        </a:p>
      </dgm:t>
    </dgm:pt>
    <dgm:pt modelId="{F9EAB057-2BD4-412C-9B22-97C8795AAB98}" type="pres">
      <dgm:prSet presAssocID="{2879351E-2988-488A-8B94-15C25D4AD8C2}" presName="Parent" presStyleLbl="alignNode1" presStyleIdx="2" presStyleCnt="3" custScaleY="214592" custLinFactNeighborX="1164" custLinFactNeighborY="8277">
        <dgm:presLayoutVars>
          <dgm:bulletEnabled val="1"/>
        </dgm:presLayoutVars>
      </dgm:prSet>
      <dgm:spPr>
        <a:prstGeom prst="round2DiagRect">
          <a:avLst/>
        </a:prstGeom>
      </dgm:spPr>
      <dgm:t>
        <a:bodyPr/>
        <a:lstStyle/>
        <a:p>
          <a:endParaRPr lang="en-US"/>
        </a:p>
      </dgm:t>
    </dgm:pt>
  </dgm:ptLst>
  <dgm:cxnLst>
    <dgm:cxn modelId="{72588CC2-D2A6-4E51-971A-4F2D6D8A4DB7}" type="presOf" srcId="{B63282A7-70A2-40EB-BA90-3E5E0CC5412F}" destId="{9BAC8106-8CC6-4773-96AA-9DD524F0259F}" srcOrd="0" destOrd="0" presId="urn:microsoft.com/office/officeart/2008/layout/TitlePictureLineup"/>
    <dgm:cxn modelId="{FB209D1F-F594-4C29-87F5-94DAA9D4D3AA}" srcId="{3856EAB8-949C-408D-A6E4-941E45CD71B0}" destId="{E634B75E-B69A-45BD-949A-B28DA5F467F7}" srcOrd="0" destOrd="0" parTransId="{3F428930-701C-4CB9-8759-BF2C8E895ED2}" sibTransId="{0D8D3E7B-81A2-4A73-A251-95704DD22077}"/>
    <dgm:cxn modelId="{9009F3C2-C276-491A-8BA4-BE27DCFB23F0}" type="presOf" srcId="{EB8B5144-5386-4192-A705-9058E77C01B1}" destId="{B2F64801-3A43-43B6-B958-B3D683F772C2}" srcOrd="0" destOrd="0" presId="urn:microsoft.com/office/officeart/2008/layout/TitlePictureLineup"/>
    <dgm:cxn modelId="{F8437F7A-A0F4-4E69-BE6F-FF6DFD226F42}" srcId="{B63282A7-70A2-40EB-BA90-3E5E0CC5412F}" destId="{3856EAB8-949C-408D-A6E4-941E45CD71B0}" srcOrd="1" destOrd="0" parTransId="{ECB51387-F340-4607-BC98-F7CBC4D29424}" sibTransId="{719DBD9C-54E7-4B31-8D14-960A262E4059}"/>
    <dgm:cxn modelId="{325FD792-E503-4BB1-849E-48D152FEF77C}" type="presOf" srcId="{E634B75E-B69A-45BD-949A-B28DA5F467F7}" destId="{5AB57B8F-CA64-436E-A0E8-FE9731F3E6DE}" srcOrd="0" destOrd="0" presId="urn:microsoft.com/office/officeart/2008/layout/TitlePictureLineup"/>
    <dgm:cxn modelId="{A89E936A-B8A9-4990-89D8-78FE33577A05}" type="presOf" srcId="{BFD1F271-C6F3-4EB5-8F42-01A31264773A}" destId="{7280A11D-BA7D-4498-851F-3374AA3FA2AC}" srcOrd="0" destOrd="0" presId="urn:microsoft.com/office/officeart/2008/layout/TitlePictureLineup"/>
    <dgm:cxn modelId="{EE8BA43E-A868-45EA-BF63-B526E8AA2C4E}" type="presOf" srcId="{368813E9-88F2-4B87-A18F-8968DB02E955}" destId="{2CC0510A-D5E0-4210-82F4-A6D466888A3E}" srcOrd="0" destOrd="0" presId="urn:microsoft.com/office/officeart/2008/layout/TitlePictureLineup"/>
    <dgm:cxn modelId="{1FB74535-938D-4C18-A440-47241A4D8FB5}" srcId="{2879351E-2988-488A-8B94-15C25D4AD8C2}" destId="{368813E9-88F2-4B87-A18F-8968DB02E955}" srcOrd="0" destOrd="0" parTransId="{E88ABAB3-92C9-4BE8-8456-BA7C85E7E798}" sibTransId="{422B2A6C-E95B-4FDB-8D10-DE19A116E7B7}"/>
    <dgm:cxn modelId="{3FD83816-C361-4D24-8AB6-354B7437A76B}" srcId="{B63282A7-70A2-40EB-BA90-3E5E0CC5412F}" destId="{2879351E-2988-488A-8B94-15C25D4AD8C2}" srcOrd="2" destOrd="0" parTransId="{14CE6DE6-7AE4-4065-AB74-552CC1D6A349}" sibTransId="{881862A2-801E-4409-BBA3-1D28F906DF0D}"/>
    <dgm:cxn modelId="{B5314403-8592-43AB-9B0C-026A9911C1D1}" srcId="{BFD1F271-C6F3-4EB5-8F42-01A31264773A}" destId="{EB8B5144-5386-4192-A705-9058E77C01B1}" srcOrd="0" destOrd="0" parTransId="{612008EB-7F87-40A4-A6E3-E86E6DEDC204}" sibTransId="{EE092C9A-F204-4DB9-9C74-C3AA7F3D68FC}"/>
    <dgm:cxn modelId="{A5C2BC63-CD93-4ED2-8B91-F588E0E68119}" srcId="{B63282A7-70A2-40EB-BA90-3E5E0CC5412F}" destId="{BFD1F271-C6F3-4EB5-8F42-01A31264773A}" srcOrd="0" destOrd="0" parTransId="{074B466C-5E74-43B0-AC01-3032107620EA}" sibTransId="{2C6514D4-354C-4C04-88DE-F01CB5F87F6A}"/>
    <dgm:cxn modelId="{65383AC4-F86A-41B2-B647-383EC4B4B183}" type="presOf" srcId="{3856EAB8-949C-408D-A6E4-941E45CD71B0}" destId="{F62A90DE-2642-464C-9280-6F593CF60FBF}" srcOrd="0" destOrd="0" presId="urn:microsoft.com/office/officeart/2008/layout/TitlePictureLineup"/>
    <dgm:cxn modelId="{D29425F5-751E-40C5-A554-AAEDC2E7ECC0}" type="presOf" srcId="{2879351E-2988-488A-8B94-15C25D4AD8C2}" destId="{F9EAB057-2BD4-412C-9B22-97C8795AAB98}" srcOrd="0" destOrd="0" presId="urn:microsoft.com/office/officeart/2008/layout/TitlePictureLineup"/>
    <dgm:cxn modelId="{CC5A9037-0891-4CB4-AAD7-2AC31FFAF54E}" type="presParOf" srcId="{9BAC8106-8CC6-4773-96AA-9DD524F0259F}" destId="{7846938B-620B-48DC-889B-BB5890006A03}" srcOrd="0" destOrd="0" presId="urn:microsoft.com/office/officeart/2008/layout/TitlePictureLineup"/>
    <dgm:cxn modelId="{E41958A2-2222-43DE-B29D-60EED17C02BC}" type="presParOf" srcId="{7846938B-620B-48DC-889B-BB5890006A03}" destId="{6EE71F31-E1FD-4051-8E20-8F20240C9854}" srcOrd="0" destOrd="0" presId="urn:microsoft.com/office/officeart/2008/layout/TitlePictureLineup"/>
    <dgm:cxn modelId="{7079FC39-2491-4581-897D-BF2CA1725AE3}" type="presParOf" srcId="{7846938B-620B-48DC-889B-BB5890006A03}" destId="{7E7413C4-7C09-40FD-B67F-7804CD290F9A}" srcOrd="1" destOrd="0" presId="urn:microsoft.com/office/officeart/2008/layout/TitlePictureLineup"/>
    <dgm:cxn modelId="{89E8FAA6-2A7C-4584-AFA7-C41919A0D5A9}" type="presParOf" srcId="{7846938B-620B-48DC-889B-BB5890006A03}" destId="{B2F64801-3A43-43B6-B958-B3D683F772C2}" srcOrd="2" destOrd="0" presId="urn:microsoft.com/office/officeart/2008/layout/TitlePictureLineup"/>
    <dgm:cxn modelId="{9CEAD1FA-7760-4ED0-A157-F9862F573AD0}" type="presParOf" srcId="{7846938B-620B-48DC-889B-BB5890006A03}" destId="{7280A11D-BA7D-4498-851F-3374AA3FA2AC}" srcOrd="3" destOrd="0" presId="urn:microsoft.com/office/officeart/2008/layout/TitlePictureLineup"/>
    <dgm:cxn modelId="{8B05E303-387B-4C0F-B020-80349FCF92B3}" type="presParOf" srcId="{9BAC8106-8CC6-4773-96AA-9DD524F0259F}" destId="{603EBAD6-A84D-40D7-98AC-3E48ACBD8F03}" srcOrd="1" destOrd="0" presId="urn:microsoft.com/office/officeart/2008/layout/TitlePictureLineup"/>
    <dgm:cxn modelId="{A3110B89-F050-473A-956A-F7852974AD10}" type="presParOf" srcId="{9BAC8106-8CC6-4773-96AA-9DD524F0259F}" destId="{24865614-F0C5-4FBB-A223-5B113E817005}" srcOrd="2" destOrd="0" presId="urn:microsoft.com/office/officeart/2008/layout/TitlePictureLineup"/>
    <dgm:cxn modelId="{EA806F31-FE81-496E-9F31-725B1BB70DC9}" type="presParOf" srcId="{24865614-F0C5-4FBB-A223-5B113E817005}" destId="{9F0CC73E-F503-4F00-9BD7-91C8AA5613F1}" srcOrd="0" destOrd="0" presId="urn:microsoft.com/office/officeart/2008/layout/TitlePictureLineup"/>
    <dgm:cxn modelId="{04B1C410-295C-4F6A-94B5-AB6D6973E9A4}" type="presParOf" srcId="{24865614-F0C5-4FBB-A223-5B113E817005}" destId="{67DCCFF5-35CE-4975-B1FA-880272C581D1}" srcOrd="1" destOrd="0" presId="urn:microsoft.com/office/officeart/2008/layout/TitlePictureLineup"/>
    <dgm:cxn modelId="{20E5EB4A-1B24-4E00-AD7B-31735CC83F98}" type="presParOf" srcId="{24865614-F0C5-4FBB-A223-5B113E817005}" destId="{5AB57B8F-CA64-436E-A0E8-FE9731F3E6DE}" srcOrd="2" destOrd="0" presId="urn:microsoft.com/office/officeart/2008/layout/TitlePictureLineup"/>
    <dgm:cxn modelId="{24452822-ACAF-41EB-9C0D-E42190CA8F81}" type="presParOf" srcId="{24865614-F0C5-4FBB-A223-5B113E817005}" destId="{F62A90DE-2642-464C-9280-6F593CF60FBF}" srcOrd="3" destOrd="0" presId="urn:microsoft.com/office/officeart/2008/layout/TitlePictureLineup"/>
    <dgm:cxn modelId="{CBD111BB-E897-4570-89C7-D2EE3186A3C0}" type="presParOf" srcId="{9BAC8106-8CC6-4773-96AA-9DD524F0259F}" destId="{9B5D9EF6-9F70-4DEC-944D-F6606BEB9AA7}" srcOrd="3" destOrd="0" presId="urn:microsoft.com/office/officeart/2008/layout/TitlePictureLineup"/>
    <dgm:cxn modelId="{9A35AAEF-CE82-41B7-B741-0338269720B9}" type="presParOf" srcId="{9BAC8106-8CC6-4773-96AA-9DD524F0259F}" destId="{9A150E43-8FB0-4614-8517-B57D7DBCE5F2}" srcOrd="4" destOrd="0" presId="urn:microsoft.com/office/officeart/2008/layout/TitlePictureLineup"/>
    <dgm:cxn modelId="{D7FB3E94-C34C-4DDA-8105-30D4D716C8B2}" type="presParOf" srcId="{9A150E43-8FB0-4614-8517-B57D7DBCE5F2}" destId="{AD89D675-E175-4FF3-8F50-BBF50D9E32C4}" srcOrd="0" destOrd="0" presId="urn:microsoft.com/office/officeart/2008/layout/TitlePictureLineup"/>
    <dgm:cxn modelId="{FF04C2F9-B72B-4434-9EDA-21B2D3275E06}" type="presParOf" srcId="{9A150E43-8FB0-4614-8517-B57D7DBCE5F2}" destId="{D1B0BBF7-099D-42AE-80F3-58CFA928DE2B}" srcOrd="1" destOrd="0" presId="urn:microsoft.com/office/officeart/2008/layout/TitlePictureLineup"/>
    <dgm:cxn modelId="{80EB2473-6049-4539-B5EB-618F88889B93}" type="presParOf" srcId="{9A150E43-8FB0-4614-8517-B57D7DBCE5F2}" destId="{2CC0510A-D5E0-4210-82F4-A6D466888A3E}" srcOrd="2" destOrd="0" presId="urn:microsoft.com/office/officeart/2008/layout/TitlePictureLineup"/>
    <dgm:cxn modelId="{BFA391AA-A4AC-4498-B389-CDAEEA7C3B06}" type="presParOf" srcId="{9A150E43-8FB0-4614-8517-B57D7DBCE5F2}" destId="{F9EAB057-2BD4-412C-9B22-97C8795AAB98}" srcOrd="3" destOrd="0" presId="urn:microsoft.com/office/officeart/2008/layout/TitlePictureLineup"/>
  </dgm:cxnLst>
  <dgm:bg/>
  <dgm:whole/>
</dgm:dataModel>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AF8C499-46C2-4585-A447-1C430BC4D584}" type="datetimeFigureOut">
              <a:rPr lang="en-US"/>
              <a:pPr>
                <a:defRPr/>
              </a:pPr>
              <a:t>12/9/2015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6E350CA-976E-48B2-AED5-1909A4411C6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EEF7497-74FB-4450-8E1D-F0C966855B2C}" type="slidenum">
              <a:rPr lang="en-US" altLang="en-US" smtClean="0"/>
              <a:pPr/>
              <a:t>1</a:t>
            </a:fld>
            <a:endParaRPr lang="en-US" altLang="en-US" dirty="0" smtClean="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dirty="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6F3D170-F6F5-4BB1-9DD0-AE7EB69B4ACD}" type="slidenum">
              <a:rPr lang="en-US" altLang="en-US" smtClean="0"/>
              <a:pPr/>
              <a:t>2</a:t>
            </a:fld>
            <a:endParaRPr lang="en-US" altLang="en-US" dirty="0" smtClean="0"/>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dirty="0"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8E883E8-D37A-4349-B5FD-F1AE75D10BCE}" type="slidenum">
              <a:rPr lang="en-US" altLang="en-US" smtClean="0"/>
              <a:pPr/>
              <a:t>3</a:t>
            </a:fld>
            <a:endParaRPr lang="en-US" altLang="en-US" dirty="0" smtClean="0"/>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dirty="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4EE9E8F-1111-4737-8878-2F779E69DE82}" type="slidenum">
              <a:rPr lang="en-US" altLang="en-US" smtClean="0"/>
              <a:pPr/>
              <a:t>4</a:t>
            </a:fld>
            <a:endParaRPr lang="en-US" altLang="en-US" dirty="0" smtClean="0"/>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dirty="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27BD09A-FEFE-4432-8622-5FCAFD70F183}" type="slidenum">
              <a:rPr lang="en-US" altLang="en-US" smtClean="0"/>
              <a:pPr/>
              <a:t>5</a:t>
            </a:fld>
            <a:endParaRPr lang="en-US" altLang="en-US" dirty="0" smtClean="0"/>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dirty="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7A1B7B-A752-4715-AD82-8575A0426BA1}" type="slidenum">
              <a:rPr lang="en-US" smtClean="0"/>
              <a:pPr/>
              <a:t>23</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7A1B7B-A752-4715-AD82-8575A0426BA1}" type="slidenum">
              <a:rPr lang="en-US" smtClean="0"/>
              <a:pPr/>
              <a:t>25</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7A1B7B-A752-4715-AD82-8575A0426BA1}" type="slidenum">
              <a:rPr lang="en-US" smtClean="0"/>
              <a:pPr/>
              <a:t>26</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SmartArt graphic </a:t>
            </a:r>
            <a:r>
              <a:rPr lang="en-US" sz="1400" b="1" baseline="0" dirty="0" smtClean="0"/>
              <a:t>with pictures on red background</a:t>
            </a:r>
          </a:p>
          <a:p>
            <a:r>
              <a:rPr lang="en-US" sz="1400" baseline="0" dirty="0" smtClean="0"/>
              <a:t>(Intermediate)</a:t>
            </a:r>
          </a:p>
          <a:p>
            <a:endParaRPr lang="en-US" baseline="0" dirty="0" smtClean="0"/>
          </a:p>
          <a:p>
            <a:endParaRPr lang="en-US" baseline="0" dirty="0" smtClean="0"/>
          </a:p>
          <a:p>
            <a:r>
              <a:rPr lang="en-US" baseline="0" dirty="0" smtClean="0"/>
              <a:t>To reproduce the SmartArt graphic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lvl="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 tab</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Illustrations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SmartArt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Choose a SmartArt Graphic </a:t>
            </a:r>
            <a:r>
              <a:rPr lang="en-US" sz="1200" kern="1200" dirty="0" smtClean="0">
                <a:solidFill>
                  <a:schemeClr val="tx1"/>
                </a:solidFill>
                <a:effectLst/>
                <a:latin typeface="+mn-lt"/>
                <a:ea typeface="+mn-ea"/>
                <a:cs typeface="+mn-cs"/>
              </a:rPr>
              <a:t>dialog box, in the left pane, click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Picture </a:t>
            </a:r>
            <a:r>
              <a:rPr lang="en-US" sz="1200" kern="1200" dirty="0" smtClean="0">
                <a:solidFill>
                  <a:schemeClr val="tx1"/>
                </a:solidFill>
                <a:effectLst/>
                <a:latin typeface="+mn-lt"/>
                <a:ea typeface="+mn-ea"/>
                <a:cs typeface="+mn-cs"/>
              </a:rPr>
              <a:t>pane, double-click </a:t>
            </a:r>
            <a:r>
              <a:rPr lang="en-US" sz="1200" b="1" kern="1200" dirty="0" smtClean="0">
                <a:solidFill>
                  <a:schemeClr val="tx1"/>
                </a:solidFill>
                <a:effectLst/>
                <a:latin typeface="+mn-lt"/>
                <a:ea typeface="+mn-ea"/>
                <a:cs typeface="+mn-cs"/>
              </a:rPr>
              <a:t>Title Picture Lineup </a:t>
            </a:r>
            <a:r>
              <a:rPr lang="en-US" sz="1200" kern="1200" dirty="0" smtClean="0">
                <a:solidFill>
                  <a:schemeClr val="tx1"/>
                </a:solidFill>
                <a:effectLst/>
                <a:latin typeface="+mn-lt"/>
                <a:ea typeface="+mn-ea"/>
                <a:cs typeface="+mn-cs"/>
              </a:rPr>
              <a:t>(fifth</a:t>
            </a:r>
            <a:r>
              <a:rPr lang="en-US" sz="1200" kern="1200" baseline="0" dirty="0" smtClean="0">
                <a:solidFill>
                  <a:schemeClr val="tx1"/>
                </a:solidFill>
                <a:effectLst/>
                <a:latin typeface="+mn-lt"/>
                <a:ea typeface="+mn-ea"/>
                <a:cs typeface="+mn-cs"/>
              </a:rPr>
              <a:t> row</a:t>
            </a:r>
            <a:r>
              <a:rPr lang="en-US" sz="1200" kern="1200" dirty="0" smtClean="0">
                <a:solidFill>
                  <a:schemeClr val="tx1"/>
                </a:solidFill>
                <a:effectLst/>
                <a:latin typeface="+mn-lt"/>
                <a:ea typeface="+mn-ea"/>
                <a:cs typeface="+mn-cs"/>
              </a:rPr>
              <a:t>) to insert the graphic into the slide.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Click each of the four picture placeholders in the SmartArt graphic,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Select the graphic. Under </a:t>
            </a:r>
            <a:r>
              <a:rPr lang="en-US" sz="1200" b="1" u="none" kern="1200" dirty="0" smtClean="0">
                <a:solidFill>
                  <a:schemeClr val="tx1"/>
                </a:solidFill>
                <a:effectLst/>
                <a:latin typeface="+mn-lt"/>
                <a:ea typeface="+mn-ea"/>
                <a:cs typeface="+mn-cs"/>
              </a:rPr>
              <a:t>SmartArt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5.92”</a:t>
            </a:r>
            <a:r>
              <a:rPr lang="en-US" sz="1200" kern="1200" baseline="0" dirty="0" smtClean="0">
                <a:solidFill>
                  <a:schemeClr val="tx1"/>
                </a:solidFill>
                <a:effectLst/>
                <a:latin typeface="+mn-lt"/>
                <a:ea typeface="+mn-ea"/>
                <a:cs typeface="+mn-cs"/>
              </a:rPr>
              <a:t> in the </a:t>
            </a:r>
            <a:r>
              <a:rPr lang="en-US" sz="1200" b="1" kern="1200" baseline="0" dirty="0" smtClean="0">
                <a:solidFill>
                  <a:schemeClr val="tx1"/>
                </a:solidFill>
                <a:effectLst/>
                <a:latin typeface="+mn-lt"/>
                <a:ea typeface="+mn-ea"/>
                <a:cs typeface="+mn-cs"/>
              </a:rPr>
              <a:t>Height</a:t>
            </a:r>
            <a:r>
              <a:rPr lang="en-US" sz="1200" kern="1200" baseline="0" dirty="0" smtClean="0">
                <a:solidFill>
                  <a:schemeClr val="tx1"/>
                </a:solidFill>
                <a:effectLst/>
                <a:latin typeface="+mn-lt"/>
                <a:ea typeface="+mn-ea"/>
                <a:cs typeface="+mn-cs"/>
              </a:rPr>
              <a:t> box and </a:t>
            </a:r>
            <a:r>
              <a:rPr lang="en-US" sz="1200" b="1" kern="1200" baseline="0" dirty="0" smtClean="0">
                <a:solidFill>
                  <a:schemeClr val="tx1"/>
                </a:solidFill>
                <a:effectLst/>
                <a:latin typeface="+mn-lt"/>
                <a:ea typeface="+mn-ea"/>
                <a:cs typeface="+mn-cs"/>
              </a:rPr>
              <a:t>8.75”</a:t>
            </a:r>
            <a:r>
              <a:rPr lang="en-US" sz="1200" kern="1200" baseline="0" dirty="0" smtClean="0">
                <a:solidFill>
                  <a:schemeClr val="tx1"/>
                </a:solidFill>
                <a:effectLst/>
                <a:latin typeface="+mn-lt"/>
                <a:ea typeface="+mn-ea"/>
                <a:cs typeface="+mn-cs"/>
              </a:rPr>
              <a:t> in the </a:t>
            </a:r>
            <a:r>
              <a:rPr lang="en-US" sz="1200" b="1" kern="1200" baseline="0" dirty="0" smtClean="0">
                <a:solidFill>
                  <a:schemeClr val="tx1"/>
                </a:solidFill>
                <a:effectLst/>
                <a:latin typeface="+mn-lt"/>
                <a:ea typeface="+mn-ea"/>
                <a:cs typeface="+mn-cs"/>
              </a:rPr>
              <a:t>Width</a:t>
            </a:r>
            <a:r>
              <a:rPr lang="en-US" sz="1200" kern="1200" baseline="0" dirty="0" smtClean="0">
                <a:solidFill>
                  <a:schemeClr val="tx1"/>
                </a:solidFill>
                <a:effectLst/>
                <a:latin typeface="+mn-lt"/>
                <a:ea typeface="+mn-ea"/>
                <a:cs typeface="+mn-cs"/>
              </a:rPr>
              <a: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effectLst/>
                <a:latin typeface="+mn-lt"/>
                <a:ea typeface="+mn-ea"/>
                <a:cs typeface="+mn-cs"/>
              </a:rPr>
              <a:t>Also under </a:t>
            </a:r>
            <a:r>
              <a:rPr lang="en-US" sz="1200" b="1" kern="1200" baseline="0" dirty="0" smtClean="0">
                <a:solidFill>
                  <a:schemeClr val="tx1"/>
                </a:solidFill>
                <a:effectLst/>
                <a:latin typeface="+mn-lt"/>
                <a:ea typeface="+mn-ea"/>
                <a:cs typeface="+mn-cs"/>
              </a:rPr>
              <a:t>SmartArt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Arrange</a:t>
            </a:r>
            <a:r>
              <a:rPr lang="en-US" sz="1200" kern="1200" baseline="0" dirty="0" smtClean="0">
                <a:solidFill>
                  <a:schemeClr val="tx1"/>
                </a:solidFill>
                <a:effectLst/>
                <a:latin typeface="+mn-lt"/>
                <a:ea typeface="+mn-ea"/>
                <a:cs typeface="+mn-cs"/>
              </a:rPr>
              <a:t> group, click </a:t>
            </a:r>
            <a:r>
              <a:rPr lang="en-US" sz="1200" b="1" kern="1200" baseline="0" dirty="0" smtClean="0">
                <a:solidFill>
                  <a:schemeClr val="tx1"/>
                </a:solidFill>
                <a:effectLst/>
                <a:latin typeface="+mn-lt"/>
                <a:ea typeface="+mn-ea"/>
                <a:cs typeface="+mn-cs"/>
              </a:rPr>
              <a:t>Align</a:t>
            </a:r>
            <a:r>
              <a:rPr lang="en-US" sz="1200" kern="1200" baseline="0" dirty="0" smtClean="0">
                <a:solidFill>
                  <a:schemeClr val="tx1"/>
                </a:solidFill>
                <a:effectLst/>
                <a:latin typeface="+mn-lt"/>
                <a:ea typeface="+mn-ea"/>
                <a:cs typeface="+mn-cs"/>
              </a:rPr>
              <a:t>,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effectLst/>
                <a:latin typeface="+mn-lt"/>
                <a:ea typeface="+mn-ea"/>
                <a:cs typeface="+mn-cs"/>
              </a:rPr>
              <a:t>Click </a:t>
            </a:r>
            <a:r>
              <a:rPr lang="en-US" sz="1200" b="1" kern="1200" baseline="0" dirty="0" smtClean="0">
                <a:solidFill>
                  <a:schemeClr val="tx1"/>
                </a:solidFill>
                <a:effectLst/>
                <a:latin typeface="+mn-lt"/>
                <a:ea typeface="+mn-ea"/>
                <a:cs typeface="+mn-cs"/>
              </a:rPr>
              <a:t>Align to Slide</a:t>
            </a:r>
            <a:r>
              <a:rPr lang="en-US" sz="1200" kern="1200" baseline="0" dirty="0" smtClean="0">
                <a:solidFill>
                  <a:schemeClr val="tx1"/>
                </a:solidFill>
                <a:effectLst/>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effectLst/>
                <a:latin typeface="+mn-lt"/>
                <a:ea typeface="+mn-ea"/>
                <a:cs typeface="+mn-cs"/>
              </a:rPr>
              <a:t>Click </a:t>
            </a:r>
            <a:r>
              <a:rPr lang="en-US" sz="1200" b="1" kern="1200" baseline="0" dirty="0" smtClean="0">
                <a:solidFill>
                  <a:schemeClr val="tx1"/>
                </a:solidFill>
                <a:effectLst/>
                <a:latin typeface="+mn-lt"/>
                <a:ea typeface="+mn-ea"/>
                <a:cs typeface="+mn-cs"/>
              </a:rPr>
              <a:t>Align Center</a:t>
            </a:r>
            <a:r>
              <a:rPr lang="en-US" sz="1200" kern="1200" baseline="0" dirty="0" smtClean="0">
                <a:solidFill>
                  <a:schemeClr val="tx1"/>
                </a:solidFill>
                <a:effectLst/>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effectLst/>
                <a:latin typeface="+mn-lt"/>
                <a:ea typeface="+mn-ea"/>
                <a:cs typeface="+mn-cs"/>
              </a:rPr>
              <a:t>Click </a:t>
            </a:r>
            <a:r>
              <a:rPr lang="en-US" sz="1200" b="1" kern="1200" baseline="0" dirty="0" smtClean="0">
                <a:solidFill>
                  <a:schemeClr val="tx1"/>
                </a:solidFill>
                <a:effectLst/>
                <a:latin typeface="+mn-lt"/>
                <a:ea typeface="+mn-ea"/>
                <a:cs typeface="+mn-cs"/>
              </a:rPr>
              <a:t>Align Middle</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marL="228600" lvl="0" indent="-228600">
              <a:buFont typeface="+mj-lt"/>
              <a:buAutoNum type="arabicPeriod"/>
            </a:pPr>
            <a:r>
              <a:rPr lang="en-US" sz="1200" kern="1200" dirty="0" smtClean="0">
                <a:solidFill>
                  <a:schemeClr val="tx1"/>
                </a:solidFill>
                <a:effectLst/>
                <a:latin typeface="+mn-lt"/>
                <a:ea typeface="+mn-ea"/>
                <a:cs typeface="+mn-cs"/>
              </a:rPr>
              <a:t>Select the graphic, and then click one of the arrows on the left border. In the </a:t>
            </a:r>
            <a:r>
              <a:rPr lang="en-US" sz="1200" b="1" kern="1200" dirty="0" smtClean="0">
                <a:solidFill>
                  <a:schemeClr val="tx1"/>
                </a:solidFill>
                <a:effectLst/>
                <a:latin typeface="+mn-lt"/>
                <a:ea typeface="+mn-ea"/>
                <a:cs typeface="+mn-cs"/>
              </a:rPr>
              <a:t>Type your text here </a:t>
            </a:r>
            <a:r>
              <a:rPr lang="en-US" sz="1200" kern="1200" dirty="0" smtClean="0">
                <a:solidFill>
                  <a:schemeClr val="tx1"/>
                </a:solidFill>
                <a:effectLst/>
                <a:latin typeface="+mn-lt"/>
                <a:ea typeface="+mn-ea"/>
                <a:cs typeface="+mn-cs"/>
              </a:rPr>
              <a:t>dialog box, enter text.</a:t>
            </a:r>
          </a:p>
          <a:p>
            <a:pPr marL="228600" lvl="0" indent="-228600">
              <a:buFont typeface="+mj-lt"/>
              <a:buAutoNum type="arabicPeriod"/>
            </a:pPr>
            <a:r>
              <a:rPr lang="en-US" sz="1200" baseline="0" dirty="0" smtClean="0"/>
              <a:t>Press and hold CTRL, and then select all of the text boxes above the pictures.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Gill Sans MT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and then select </a:t>
            </a:r>
            <a:r>
              <a:rPr lang="en-US" sz="1200" b="1" kern="1200" dirty="0" smtClean="0">
                <a:solidFill>
                  <a:schemeClr val="tx1"/>
                </a:solidFill>
                <a:effectLst/>
                <a:latin typeface="+mn-lt"/>
                <a:ea typeface="+mn-ea"/>
                <a:cs typeface="+mn-cs"/>
              </a:rPr>
              <a:t>26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t>
            </a:r>
            <a:r>
              <a:rPr lang="en-US" sz="1200" b="0" baseline="0" dirty="0" smtClean="0"/>
              <a:t>Click </a:t>
            </a:r>
            <a:r>
              <a:rPr lang="en-US" sz="1200" b="1" baseline="0" dirty="0" smtClean="0"/>
              <a:t>Font Color </a:t>
            </a:r>
            <a:r>
              <a:rPr lang="en-US" sz="1200" b="0" baseline="0" dirty="0" smtClean="0"/>
              <a:t>and select </a:t>
            </a:r>
            <a:r>
              <a:rPr lang="en-US" sz="1200" b="1" baseline="0" dirty="0" smtClean="0"/>
              <a:t>White, Background 1</a:t>
            </a:r>
            <a:r>
              <a:rPr lang="en-US" sz="1200" baseline="0" dirty="0" smtClean="0"/>
              <a:t>.</a:t>
            </a:r>
            <a:endParaRPr lang="en-US" b="1" dirty="0" smtClean="0"/>
          </a:p>
          <a:p>
            <a:pPr marL="228600" lvl="0" indent="-228600">
              <a:buFont typeface="+mj-lt"/>
              <a:buAutoNum type="arabicPeriod"/>
            </a:pPr>
            <a:r>
              <a:rPr lang="en-US" sz="1200" kern="1200" dirty="0" smtClean="0">
                <a:solidFill>
                  <a:schemeClr val="tx1"/>
                </a:solidFill>
                <a:effectLst/>
                <a:latin typeface="+mn-lt"/>
                <a:ea typeface="+mn-ea"/>
                <a:cs typeface="+mn-cs"/>
              </a:rPr>
              <a:t>Press and hold CTRL, and then select all of the text boxes above the pictures.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SmartArt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Change</a:t>
            </a:r>
            <a:r>
              <a:rPr lang="en-US" sz="1200" b="1" kern="1200" baseline="0" dirty="0" smtClean="0">
                <a:solidFill>
                  <a:schemeClr val="tx1"/>
                </a:solidFill>
                <a:effectLst/>
                <a:latin typeface="+mn-lt"/>
                <a:ea typeface="+mn-ea"/>
                <a:cs typeface="+mn-cs"/>
              </a:rPr>
              <a:t> Shape</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Rectangles</a:t>
            </a:r>
            <a:r>
              <a:rPr lang="en-US" sz="1200" kern="1200" baseline="0" dirty="0" smtClean="0">
                <a:solidFill>
                  <a:schemeClr val="tx1"/>
                </a:solidFill>
                <a:effectLst/>
                <a:latin typeface="+mn-lt"/>
                <a:ea typeface="+mn-ea"/>
                <a:cs typeface="+mn-cs"/>
              </a:rPr>
              <a:t>, click </a:t>
            </a:r>
            <a:r>
              <a:rPr lang="en-US" sz="1200" b="1" kern="1200" baseline="0" dirty="0" smtClean="0">
                <a:solidFill>
                  <a:schemeClr val="tx1"/>
                </a:solidFill>
                <a:effectLst/>
                <a:latin typeface="+mn-lt"/>
                <a:ea typeface="+mn-ea"/>
                <a:cs typeface="+mn-cs"/>
              </a:rPr>
              <a:t>Round Diagonal Corner Rectangle</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sz="1200" kern="1200" baseline="0" dirty="0" smtClean="0">
                <a:solidFill>
                  <a:schemeClr val="tx1"/>
                </a:solidFill>
                <a:effectLst/>
                <a:latin typeface="+mn-lt"/>
                <a:ea typeface="+mn-ea"/>
                <a:cs typeface="+mn-cs"/>
              </a:rPr>
              <a:t>Also under </a:t>
            </a:r>
            <a:r>
              <a:rPr lang="en-US" sz="1200" b="1" kern="1200" baseline="0" dirty="0" smtClean="0">
                <a:solidFill>
                  <a:schemeClr val="tx1"/>
                </a:solidFill>
                <a:effectLst/>
                <a:latin typeface="+mn-lt"/>
                <a:ea typeface="+mn-ea"/>
                <a:cs typeface="+mn-cs"/>
              </a:rPr>
              <a:t>SmartArt Tools</a:t>
            </a:r>
            <a:r>
              <a:rPr lang="en-US" sz="1200" kern="1200" baseline="0" dirty="0" smtClean="0">
                <a:solidFill>
                  <a:schemeClr val="tx1"/>
                </a:solidFill>
                <a:effectLst/>
                <a:latin typeface="+mn-lt"/>
                <a:ea typeface="+mn-ea"/>
                <a:cs typeface="+mn-cs"/>
              </a:rPr>
              <a:t>, on the </a:t>
            </a:r>
            <a:r>
              <a:rPr lang="en-US" sz="1200" b="1" kern="1200" baseline="0" dirty="0" smtClean="0">
                <a:solidFill>
                  <a:schemeClr val="tx1"/>
                </a:solidFill>
                <a:effectLst/>
                <a:latin typeface="+mn-lt"/>
                <a:ea typeface="+mn-ea"/>
                <a:cs typeface="+mn-cs"/>
              </a:rPr>
              <a:t>Format</a:t>
            </a:r>
            <a:r>
              <a:rPr lang="en-US" sz="1200" kern="1200" baseline="0" dirty="0" smtClean="0">
                <a:solidFill>
                  <a:schemeClr val="tx1"/>
                </a:solidFill>
                <a:effectLst/>
                <a:latin typeface="+mn-lt"/>
                <a:ea typeface="+mn-ea"/>
                <a:cs typeface="+mn-cs"/>
              </a:rPr>
              <a:t> tab, in the </a:t>
            </a:r>
            <a:r>
              <a:rPr lang="en-US" sz="1200" b="1" kern="1200" baseline="0" dirty="0" smtClean="0">
                <a:solidFill>
                  <a:schemeClr val="tx1"/>
                </a:solidFill>
                <a:effectLst/>
                <a:latin typeface="+mn-lt"/>
                <a:ea typeface="+mn-ea"/>
                <a:cs typeface="+mn-cs"/>
              </a:rPr>
              <a:t>Shape Styles </a:t>
            </a:r>
            <a:r>
              <a:rPr lang="en-US" sz="120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Shape </a:t>
            </a:r>
            <a:r>
              <a:rPr lang="en-US" sz="120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Shape </a:t>
            </a:r>
            <a:r>
              <a:rPr lang="en-US" sz="120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Fill</a:t>
            </a:r>
            <a:r>
              <a:rPr lang="en-US" sz="120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Fill</a:t>
            </a:r>
            <a:r>
              <a:rPr lang="en-US" sz="1200" kern="1200" baseline="0" dirty="0" smtClean="0">
                <a:solidFill>
                  <a:schemeClr val="tx1"/>
                </a:solidFill>
                <a:effectLst/>
                <a:latin typeface="+mn-lt"/>
                <a:ea typeface="+mn-ea"/>
                <a:cs typeface="+mn-cs"/>
              </a:rPr>
              <a:t> pane, click </a:t>
            </a:r>
            <a:r>
              <a:rPr lang="en-US" sz="1200" b="1" kern="1200" baseline="0" dirty="0" smtClean="0">
                <a:solidFill>
                  <a:schemeClr val="tx1"/>
                </a:solidFill>
                <a:effectLst/>
                <a:latin typeface="+mn-lt"/>
                <a:ea typeface="+mn-ea"/>
                <a:cs typeface="+mn-cs"/>
              </a:rPr>
              <a:t>Gradient fill</a:t>
            </a:r>
            <a:r>
              <a:rPr lang="en-US" sz="1200" kern="1200" baseline="0" dirty="0" smtClean="0">
                <a:solidFill>
                  <a:schemeClr val="tx1"/>
                </a:solidFill>
                <a:effectLst/>
                <a:latin typeface="+mn-lt"/>
                <a:ea typeface="+mn-ea"/>
                <a:cs typeface="+mn-cs"/>
              </a:rPr>
              <a:t>, and then do the following:</a:t>
            </a:r>
          </a:p>
          <a:p>
            <a:pPr marL="685800" lvl="1" indent="-228600">
              <a:buFont typeface="+mj-lt"/>
              <a:buAutoNum type="arabicPeriod"/>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Type</a:t>
            </a:r>
            <a:r>
              <a:rPr lang="en-US" sz="1200" kern="1200" baseline="0" dirty="0" smtClean="0">
                <a:solidFill>
                  <a:schemeClr val="tx1"/>
                </a:solidFill>
                <a:effectLst/>
                <a:latin typeface="+mn-lt"/>
                <a:ea typeface="+mn-ea"/>
                <a:cs typeface="+mn-cs"/>
              </a:rPr>
              <a:t> list, select </a:t>
            </a:r>
            <a:r>
              <a:rPr lang="en-US" sz="1200" b="1" kern="1200" baseline="0" dirty="0" smtClean="0">
                <a:solidFill>
                  <a:schemeClr val="tx1"/>
                </a:solidFill>
                <a:effectLst/>
                <a:latin typeface="+mn-lt"/>
                <a:ea typeface="+mn-ea"/>
                <a:cs typeface="+mn-cs"/>
              </a:rPr>
              <a:t>Linear</a:t>
            </a:r>
            <a:r>
              <a:rPr lang="en-US" sz="1200" kern="1200" baseline="0" dirty="0" smtClean="0">
                <a:solidFill>
                  <a:schemeClr val="tx1"/>
                </a:solidFill>
                <a:effectLst/>
                <a:latin typeface="+mn-lt"/>
                <a:ea typeface="+mn-ea"/>
                <a:cs typeface="+mn-cs"/>
              </a:rPr>
              <a:t>.</a:t>
            </a:r>
          </a:p>
          <a:p>
            <a:pPr marL="685800" lvl="1" indent="-228600">
              <a:buFont typeface="+mj-lt"/>
              <a:buAutoNum type="arabicPeriod"/>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0.3°</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three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77</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28</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27</a:t>
            </a:r>
            <a:r>
              <a:rPr lang="en-US" sz="1200" b="0" kern="1200" dirty="0" smtClean="0">
                <a:solidFill>
                  <a:schemeClr val="tx1"/>
                </a:solidFill>
                <a:effectLst/>
                <a:latin typeface="+mn-lt"/>
                <a:ea typeface="+mn-ea"/>
                <a:cs typeface="+mn-cs"/>
              </a:rPr>
              <a:t>.</a:t>
            </a:r>
            <a:endParaRPr lang="en-US" sz="1200" b="1" kern="1200" dirty="0" smtClean="0">
              <a:solidFill>
                <a:schemeClr val="tx1"/>
              </a:solidFill>
              <a:effectLst/>
              <a:latin typeface="+mn-lt"/>
              <a:ea typeface="+mn-ea"/>
              <a:cs typeface="+mn-cs"/>
            </a:endParaRP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50%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50</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48</a:t>
            </a:r>
            <a:r>
              <a:rPr lang="en-US" sz="1200" b="0" kern="1200" dirty="0" smtClean="0">
                <a:solidFill>
                  <a:schemeClr val="tx1"/>
                </a:solidFill>
                <a:effectLst/>
                <a:latin typeface="+mn-lt"/>
                <a:ea typeface="+mn-ea"/>
                <a:cs typeface="+mn-cs"/>
              </a:rPr>
              <a:t>.</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77</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28</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27</a:t>
            </a:r>
          </a:p>
          <a:p>
            <a:pPr marL="228600" lvl="0" indent="-228600">
              <a:buFont typeface="+mj-lt"/>
              <a:buAutoNum type="arabicPeriod"/>
            </a:pPr>
            <a:r>
              <a:rPr lang="en-US" sz="1200" kern="1200" dirty="0" smtClean="0">
                <a:solidFill>
                  <a:schemeClr val="tx1"/>
                </a:solidFill>
                <a:effectLst/>
                <a:latin typeface="+mn-lt"/>
                <a:ea typeface="+mn-ea"/>
                <a:cs typeface="+mn-cs"/>
              </a:rPr>
              <a:t>Also in</a:t>
            </a:r>
            <a:r>
              <a:rPr lang="en-US" sz="1200" kern="1200" baseline="0" dirty="0" smtClean="0">
                <a:solidFill>
                  <a:schemeClr val="tx1"/>
                </a:solidFill>
                <a:effectLst/>
                <a:latin typeface="+mn-lt"/>
                <a:ea typeface="+mn-ea"/>
                <a:cs typeface="+mn-cs"/>
              </a:rPr>
              <a:t> the </a:t>
            </a:r>
            <a:r>
              <a:rPr lang="en-US" sz="1200" b="1" kern="1200" baseline="0" dirty="0" smtClean="0">
                <a:solidFill>
                  <a:schemeClr val="tx1"/>
                </a:solidFill>
                <a:effectLst/>
                <a:latin typeface="+mn-lt"/>
                <a:ea typeface="+mn-ea"/>
                <a:cs typeface="+mn-cs"/>
              </a:rPr>
              <a:t>Format Shape </a:t>
            </a:r>
            <a:r>
              <a:rPr lang="en-US" sz="120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Line Color </a:t>
            </a:r>
            <a:r>
              <a:rPr lang="en-US" sz="120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Line Color </a:t>
            </a:r>
            <a:r>
              <a:rPr lang="en-US" sz="1200" kern="1200" baseline="0" dirty="0" smtClean="0">
                <a:solidFill>
                  <a:schemeClr val="tx1"/>
                </a:solidFill>
                <a:effectLst/>
                <a:latin typeface="+mn-lt"/>
                <a:ea typeface="+mn-ea"/>
                <a:cs typeface="+mn-cs"/>
              </a:rPr>
              <a:t>pane, click </a:t>
            </a:r>
            <a:r>
              <a:rPr lang="en-US" sz="1200" b="1" kern="1200" baseline="0" dirty="0" smtClean="0">
                <a:solidFill>
                  <a:schemeClr val="tx1"/>
                </a:solidFill>
                <a:effectLst/>
                <a:latin typeface="+mn-lt"/>
                <a:ea typeface="+mn-ea"/>
                <a:cs typeface="+mn-cs"/>
              </a:rPr>
              <a:t>No line</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sz="1200" kern="1200" baseline="0" dirty="0" smtClean="0">
                <a:solidFill>
                  <a:schemeClr val="tx1"/>
                </a:solidFill>
                <a:effectLst/>
                <a:latin typeface="+mn-lt"/>
                <a:ea typeface="+mn-ea"/>
                <a:cs typeface="+mn-cs"/>
              </a:rPr>
              <a:t>Also in the </a:t>
            </a:r>
            <a:r>
              <a:rPr lang="en-US" sz="1200" b="1" kern="1200" baseline="0" dirty="0" smtClean="0">
                <a:solidFill>
                  <a:schemeClr val="tx1"/>
                </a:solidFill>
                <a:effectLst/>
                <a:latin typeface="+mn-lt"/>
                <a:ea typeface="+mn-ea"/>
                <a:cs typeface="+mn-cs"/>
              </a:rPr>
              <a:t>Format Shape </a:t>
            </a:r>
            <a:r>
              <a:rPr lang="en-US" sz="120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kern="1200" baseline="0" dirty="0" smtClean="0">
                <a:solidFill>
                  <a:schemeClr val="tx1"/>
                </a:solidFill>
                <a:effectLst/>
                <a:latin typeface="+mn-lt"/>
                <a:ea typeface="+mn-ea"/>
                <a:cs typeface="+mn-cs"/>
              </a:rPr>
              <a:t> pane, click the button next to </a:t>
            </a:r>
            <a:r>
              <a:rPr lang="en-US" sz="1200" b="1" kern="1200" baseline="0" dirty="0" smtClean="0">
                <a:solidFill>
                  <a:schemeClr val="tx1"/>
                </a:solidFill>
                <a:effectLst/>
                <a:latin typeface="+mn-lt"/>
                <a:ea typeface="+mn-ea"/>
                <a:cs typeface="+mn-cs"/>
              </a:rPr>
              <a:t>Presets</a:t>
            </a:r>
            <a:r>
              <a:rPr lang="en-US" sz="1200" kern="1200" baseline="0" dirty="0" smtClean="0">
                <a:solidFill>
                  <a:schemeClr val="tx1"/>
                </a:solidFill>
                <a:effectLst/>
                <a:latin typeface="+mn-lt"/>
                <a:ea typeface="+mn-ea"/>
                <a:cs typeface="+mn-cs"/>
              </a:rPr>
              <a:t>, and then under </a:t>
            </a:r>
            <a:r>
              <a:rPr lang="en-US" sz="1200" b="1" kern="1200" baseline="0" dirty="0" smtClean="0">
                <a:solidFill>
                  <a:schemeClr val="tx1"/>
                </a:solidFill>
                <a:effectLst/>
                <a:latin typeface="+mn-lt"/>
                <a:ea typeface="+mn-ea"/>
                <a:cs typeface="+mn-cs"/>
              </a:rPr>
              <a:t>Outer</a:t>
            </a:r>
            <a:r>
              <a:rPr lang="en-US" sz="1200" kern="1200" baseline="0" dirty="0" smtClean="0">
                <a:solidFill>
                  <a:schemeClr val="tx1"/>
                </a:solidFill>
                <a:effectLst/>
                <a:latin typeface="+mn-lt"/>
                <a:ea typeface="+mn-ea"/>
                <a:cs typeface="+mn-cs"/>
              </a:rPr>
              <a:t>, click </a:t>
            </a:r>
            <a:r>
              <a:rPr lang="en-US" sz="1200" b="1" kern="1200" baseline="0" dirty="0" smtClean="0">
                <a:solidFill>
                  <a:schemeClr val="tx1"/>
                </a:solidFill>
                <a:effectLst/>
                <a:latin typeface="+mn-lt"/>
                <a:ea typeface="+mn-ea"/>
                <a:cs typeface="+mn-cs"/>
              </a:rPr>
              <a:t>Offset Diagonal Bottom Left </a:t>
            </a:r>
            <a:r>
              <a:rPr lang="en-US" sz="1200" kern="1200" baseline="0" dirty="0" smtClean="0">
                <a:solidFill>
                  <a:schemeClr val="tx1"/>
                </a:solidFill>
                <a:effectLst/>
                <a:latin typeface="+mn-lt"/>
                <a:ea typeface="+mn-ea"/>
                <a:cs typeface="+mn-cs"/>
              </a:rPr>
              <a:t>(first row).</a:t>
            </a:r>
          </a:p>
          <a:p>
            <a:pPr marL="228600" lvl="0" indent="-228600">
              <a:buFont typeface="+mj-lt"/>
              <a:buAutoNum type="arabicPeriod"/>
            </a:pPr>
            <a:r>
              <a:rPr lang="en-US" sz="1200" kern="1200" dirty="0" smtClean="0">
                <a:solidFill>
                  <a:schemeClr val="tx1"/>
                </a:solidFill>
                <a:effectLst/>
                <a:latin typeface="+mn-lt"/>
                <a:ea typeface="+mn-ea"/>
                <a:cs typeface="+mn-cs"/>
              </a:rPr>
              <a:t>Press and hold CTRL, and then select the three text boxes</a:t>
            </a:r>
            <a:r>
              <a:rPr lang="en-US" sz="1200" kern="1200" baseline="0" dirty="0" smtClean="0">
                <a:solidFill>
                  <a:schemeClr val="tx1"/>
                </a:solidFill>
                <a:effectLst/>
                <a:latin typeface="+mn-lt"/>
                <a:ea typeface="+mn-ea"/>
                <a:cs typeface="+mn-cs"/>
              </a:rPr>
              <a:t> below the pictures.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Gill Sans MT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 </a:t>
            </a:r>
            <a:r>
              <a:rPr lang="en-US" sz="1200" kern="1200" dirty="0" smtClean="0">
                <a:solidFill>
                  <a:schemeClr val="tx1"/>
                </a:solidFill>
                <a:effectLst/>
                <a:latin typeface="+mn-lt"/>
                <a:ea typeface="+mn-ea"/>
                <a:cs typeface="+mn-cs"/>
              </a:rPr>
              <a:t>list,</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select </a:t>
            </a:r>
            <a:r>
              <a:rPr lang="en-US" sz="1200" b="1" kern="1200" dirty="0" smtClean="0">
                <a:solidFill>
                  <a:schemeClr val="tx1"/>
                </a:solidFill>
                <a:effectLst/>
                <a:latin typeface="+mn-lt"/>
                <a:ea typeface="+mn-ea"/>
                <a:cs typeface="+mn-cs"/>
              </a:rPr>
              <a:t>24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Font Size </a:t>
            </a:r>
            <a:r>
              <a:rPr lang="en-US" sz="1200" kern="1200" dirty="0" smtClean="0">
                <a:solidFill>
                  <a:schemeClr val="tx1"/>
                </a:solidFill>
                <a:effectLst/>
                <a:latin typeface="+mn-lt"/>
                <a:ea typeface="+mn-ea"/>
                <a:cs typeface="+mn-cs"/>
              </a:rPr>
              <a:t>box, and then click </a:t>
            </a:r>
            <a:r>
              <a:rPr lang="en-US" sz="1200" b="1" kern="1200" dirty="0" smtClean="0">
                <a:solidFill>
                  <a:schemeClr val="tx1"/>
                </a:solidFill>
                <a:effectLst/>
                <a:latin typeface="+mn-lt"/>
                <a:ea typeface="+mn-ea"/>
                <a:cs typeface="+mn-cs"/>
              </a:rPr>
              <a:t>Font Color </a:t>
            </a:r>
            <a:r>
              <a:rPr lang="en-US" sz="1200" kern="1200" dirty="0" smtClean="0">
                <a:solidFill>
                  <a:schemeClr val="tx1"/>
                </a:solidFill>
                <a:effectLst/>
                <a:latin typeface="+mn-lt"/>
                <a:ea typeface="+mn-ea"/>
                <a:cs typeface="+mn-cs"/>
              </a:rPr>
              <a:t>and select </a:t>
            </a:r>
            <a:r>
              <a:rPr lang="en-US" sz="1200" b="1" kern="1200" dirty="0" smtClean="0">
                <a:solidFill>
                  <a:schemeClr val="tx1"/>
                </a:solidFill>
                <a:effectLst/>
                <a:latin typeface="+mn-lt"/>
                <a:ea typeface="+mn-ea"/>
                <a:cs typeface="+mn-cs"/>
              </a:rPr>
              <a:t>White, Background 1</a:t>
            </a:r>
            <a:r>
              <a:rPr lang="en-US" sz="1200" kern="1200" dirty="0" smtClean="0">
                <a:solidFill>
                  <a:schemeClr val="tx1"/>
                </a:solidFill>
                <a:effectLst/>
                <a:latin typeface="+mn-lt"/>
                <a:ea typeface="+mn-ea"/>
                <a:cs typeface="+mn-cs"/>
              </a:rPr>
              <a:t>.</a:t>
            </a:r>
          </a:p>
          <a:p>
            <a:pPr marL="228600" lvl="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Paragraph</a:t>
            </a:r>
            <a:r>
              <a:rPr lang="en-US" baseline="0" dirty="0" smtClean="0"/>
              <a:t> group, click </a:t>
            </a:r>
            <a:r>
              <a:rPr lang="en-US" b="1" baseline="0" dirty="0" smtClean="0"/>
              <a:t>Align Text Left</a:t>
            </a:r>
            <a:r>
              <a:rPr lang="en-US" baseline="0" dirty="0" smtClean="0"/>
              <a:t>. </a:t>
            </a:r>
          </a:p>
          <a:p>
            <a:pPr marL="228600" lvl="0" indent="-228600">
              <a:buFont typeface="+mj-lt"/>
              <a:buAutoNum type="arabicPeriod"/>
            </a:pPr>
            <a:r>
              <a:rPr lang="en-US" baseline="0" dirty="0" smtClean="0"/>
              <a:t>Press and hold CTRL, and then select the three vertical lines in the SmartArt graphic. Under </a:t>
            </a:r>
            <a:r>
              <a:rPr lang="en-US" b="1" baseline="0" dirty="0" smtClean="0"/>
              <a:t>SmartArt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in the </a:t>
            </a:r>
            <a:r>
              <a:rPr lang="en-US" b="1" baseline="0" dirty="0" smtClean="0"/>
              <a:t>Line Color </a:t>
            </a:r>
            <a:r>
              <a:rPr lang="en-US" baseline="0" dirty="0" smtClean="0"/>
              <a:t>pane, click </a:t>
            </a:r>
            <a:r>
              <a:rPr lang="en-US" b="1" baseline="0" dirty="0" smtClean="0"/>
              <a:t>Gradient line</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click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sz="1200" b="1" kern="1200" baseline="0" dirty="0" smtClean="0">
                <a:solidFill>
                  <a:schemeClr val="tx1"/>
                </a:solidFill>
                <a:effectLst/>
                <a:latin typeface="+mn-lt"/>
                <a:ea typeface="+mn-ea"/>
                <a:cs typeface="+mn-cs"/>
              </a:rPr>
              <a:t>°</a:t>
            </a:r>
            <a:r>
              <a:rPr lang="en-US" sz="1200" b="0" kern="1200" baseline="0" dirty="0" smtClean="0">
                <a:solidFill>
                  <a:schemeClr val="tx1"/>
                </a:solidFill>
                <a:effectLst/>
                <a:latin typeface="+mn-lt"/>
                <a:ea typeface="+mn-ea"/>
                <a:cs typeface="+mn-cs"/>
              </a:rPr>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46%</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228600" lvl="0" indent="-228600">
              <a:buFont typeface="+mj-lt"/>
              <a:buAutoNum type="arabicPeriod"/>
            </a:pPr>
            <a:r>
              <a:rPr lang="en-US" baseline="0" dirty="0" smtClean="0"/>
              <a:t>Press and hold CTRL, and then select all three pictures. Under </a:t>
            </a:r>
            <a:r>
              <a:rPr lang="en-US" b="1" baseline="0" dirty="0" smtClean="0"/>
              <a:t>SmartArt Tools</a:t>
            </a:r>
            <a:r>
              <a:rPr lang="en-US" baseline="0" dirty="0" smtClean="0"/>
              <a:t>, on the </a:t>
            </a:r>
            <a:r>
              <a:rPr lang="en-US" b="1" baseline="0" dirty="0" smtClean="0"/>
              <a:t>Format</a:t>
            </a:r>
            <a:r>
              <a:rPr lang="en-US" baseline="0" dirty="0" smtClean="0"/>
              <a:t> tab, in the </a:t>
            </a:r>
            <a:r>
              <a:rPr lang="en-US" b="1" baseline="0" dirty="0" smtClean="0"/>
              <a:t>Shapes </a:t>
            </a:r>
            <a:r>
              <a:rPr lang="en-US" baseline="0" dirty="0" smtClean="0"/>
              <a:t>group, click </a:t>
            </a:r>
            <a:r>
              <a:rPr lang="en-US" b="1" baseline="0" dirty="0" smtClean="0"/>
              <a:t>Change Shape</a:t>
            </a:r>
            <a:r>
              <a:rPr lang="en-US" baseline="0" dirty="0" smtClean="0"/>
              <a:t>, and then under </a:t>
            </a:r>
            <a:r>
              <a:rPr lang="en-US" b="1" baseline="0" dirty="0" smtClean="0"/>
              <a:t>Rectangles</a:t>
            </a:r>
            <a:r>
              <a:rPr lang="en-US" baseline="0" dirty="0" smtClean="0"/>
              <a:t>, click </a:t>
            </a:r>
            <a:r>
              <a:rPr lang="en-US" b="1" baseline="0" dirty="0" smtClean="0"/>
              <a:t>Round Single Corner Rectangle</a:t>
            </a:r>
            <a:r>
              <a:rPr lang="en-US" baseline="0" dirty="0" smtClean="0"/>
              <a:t>.</a:t>
            </a:r>
          </a:p>
          <a:p>
            <a:pPr marL="228600" lvl="0" indent="-228600">
              <a:buFont typeface="+mj-lt"/>
              <a:buAutoNum type="arabicPeriod"/>
            </a:pPr>
            <a:r>
              <a:rPr lang="en-US" baseline="0" dirty="0" smtClean="0"/>
              <a:t>Under </a:t>
            </a:r>
            <a:r>
              <a:rPr lang="en-US" b="1" baseline="0" dirty="0" smtClean="0"/>
              <a:t>Picture Tools</a:t>
            </a:r>
            <a:r>
              <a:rPr lang="en-US" baseline="0" dirty="0" smtClean="0"/>
              <a:t>, on the </a:t>
            </a:r>
            <a:r>
              <a:rPr lang="en-US" b="1" baseline="0" dirty="0" smtClean="0"/>
              <a:t>Format</a:t>
            </a:r>
            <a:r>
              <a:rPr lang="en-US" baseline="0" dirty="0" smtClean="0"/>
              <a:t> tab, in the </a:t>
            </a:r>
            <a:r>
              <a:rPr lang="en-US" b="1" baseline="0" dirty="0" smtClean="0"/>
              <a:t>Picture Styles </a:t>
            </a:r>
            <a:r>
              <a:rPr lang="en-US" baseline="0" dirty="0" smtClean="0"/>
              <a:t>group, click </a:t>
            </a:r>
            <a:r>
              <a:rPr lang="en-US" b="1" baseline="0" dirty="0" smtClean="0"/>
              <a:t>Picture Effects</a:t>
            </a:r>
            <a:r>
              <a:rPr lang="en-US" baseline="0" dirty="0" smtClean="0"/>
              <a:t>, point to </a:t>
            </a:r>
            <a:r>
              <a:rPr lang="en-US" b="1" baseline="0" dirty="0" smtClean="0"/>
              <a:t>Shadow</a:t>
            </a:r>
            <a:r>
              <a:rPr lang="en-US" baseline="0" dirty="0" smtClean="0"/>
              <a:t>, and then under </a:t>
            </a:r>
            <a:r>
              <a:rPr lang="en-US" b="1" baseline="0" dirty="0" smtClean="0"/>
              <a:t>Inner</a:t>
            </a:r>
            <a:r>
              <a:rPr lang="en-US" baseline="0" dirty="0" smtClean="0"/>
              <a:t>, click </a:t>
            </a:r>
            <a:r>
              <a:rPr lang="en-US" b="1" baseline="0" dirty="0" smtClean="0"/>
              <a:t>Inside Diagonal Top Right</a:t>
            </a:r>
            <a:r>
              <a:rPr lang="en-US" baseline="0" dirty="0" smtClean="0"/>
              <a:t>.</a:t>
            </a:r>
          </a:p>
          <a:p>
            <a:pPr marL="228600" lvl="0" indent="-228600">
              <a:buFont typeface="+mj-lt"/>
              <a:buAutoNum type="arabicPeriod"/>
            </a:pPr>
            <a:r>
              <a:rPr lang="en-US" baseline="0" dirty="0" smtClean="0"/>
              <a:t>Also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Picture Styles </a:t>
            </a:r>
            <a:r>
              <a:rPr lang="en-US" baseline="0" dirty="0" smtClean="0"/>
              <a:t>group, click </a:t>
            </a:r>
            <a:r>
              <a:rPr lang="en-US" b="1" baseline="0" dirty="0" smtClean="0"/>
              <a:t>Picture Border</a:t>
            </a:r>
            <a:r>
              <a:rPr lang="en-US" baseline="0" dirty="0" smtClean="0"/>
              <a:t>, and then click </a:t>
            </a:r>
            <a:r>
              <a:rPr lang="en-US" b="1" baseline="0" dirty="0" smtClean="0"/>
              <a:t>No Outline</a:t>
            </a:r>
            <a:r>
              <a:rPr lang="en-US" baseline="0" dirty="0" smtClean="0"/>
              <a:t>.</a:t>
            </a:r>
          </a:p>
          <a:p>
            <a:endParaRPr lang="en-US" dirty="0" smtClean="0"/>
          </a:p>
          <a:p>
            <a:endParaRPr lang="en-US" dirty="0" smtClean="0"/>
          </a:p>
          <a:p>
            <a:r>
              <a:rPr lang="en-US" dirty="0" smtClean="0"/>
              <a:t>To reproduce the background</a:t>
            </a:r>
            <a:r>
              <a:rPr lang="en-US" baseline="0" dirty="0" smtClean="0"/>
              <a:t> effects on this slide, do the following:</a:t>
            </a:r>
          </a:p>
          <a:p>
            <a:pPr marL="228600" indent="-228600">
              <a:buFont typeface="+mj-lt"/>
              <a:buAutoNum type="arabicPeriod"/>
            </a:pPr>
            <a:r>
              <a:rPr lang="en-US" dirty="0" smtClean="0"/>
              <a:t>On the </a:t>
            </a:r>
            <a:r>
              <a:rPr lang="en-US" b="1" dirty="0" smtClean="0"/>
              <a:t>Design</a:t>
            </a:r>
            <a:r>
              <a:rPr lang="en-US" dirty="0" smtClean="0"/>
              <a:t> tab, in the </a:t>
            </a:r>
            <a:r>
              <a:rPr lang="en-US" b="1" dirty="0" smtClean="0"/>
              <a:t>Background</a:t>
            </a:r>
            <a:r>
              <a:rPr lang="en-US" baseline="0" dirty="0" smtClean="0"/>
              <a:t> group, click </a:t>
            </a:r>
            <a:r>
              <a:rPr lang="en-US" b="1" baseline="0" dirty="0" smtClean="0"/>
              <a:t>Background</a:t>
            </a:r>
            <a:r>
              <a:rPr lang="en-US" baseline="0" dirty="0" smtClean="0"/>
              <a:t> </a:t>
            </a:r>
            <a:r>
              <a:rPr lang="en-US" b="1" baseline="0" dirty="0" smtClean="0"/>
              <a:t>Styles</a:t>
            </a:r>
            <a:r>
              <a:rPr lang="en-US" baseline="0" dirty="0" smtClean="0"/>
              <a:t>, and then click </a:t>
            </a:r>
            <a:r>
              <a:rPr lang="en-US" b="1" baseline="0" dirty="0" smtClean="0"/>
              <a:t>Format Background</a:t>
            </a:r>
            <a:r>
              <a:rPr lang="en-US" baseline="0" dirty="0" smtClean="0"/>
              <a:t>. In the </a:t>
            </a:r>
            <a:r>
              <a:rPr lang="en-US" b="1" baseline="0" dirty="0" smtClean="0"/>
              <a:t>Format</a:t>
            </a:r>
            <a:r>
              <a:rPr lang="en-US" baseline="0" dirty="0" smtClean="0"/>
              <a:t> </a:t>
            </a:r>
            <a:r>
              <a:rPr lang="en-US" b="1" baseline="0" dirty="0" smtClean="0"/>
              <a:t>Background</a:t>
            </a:r>
            <a:r>
              <a:rPr lang="en-US" baseline="0" dirty="0" smtClean="0"/>
              <a:t> dialog box,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click </a:t>
            </a:r>
            <a:r>
              <a:rPr lang="en-US" b="1" baseline="0" dirty="0" smtClean="0"/>
              <a:t>Radial</a:t>
            </a:r>
            <a:r>
              <a:rPr lang="en-US" baseline="0" dirty="0" smtClean="0"/>
              <a:t>.</a:t>
            </a:r>
          </a:p>
          <a:p>
            <a:pPr marL="685800" lvl="1" indent="-228600">
              <a:buFont typeface="+mj-lt"/>
              <a:buAutoNum type="arabicPeriod"/>
            </a:pPr>
            <a:r>
              <a:rPr lang="en-US" baseline="0" dirty="0" smtClean="0"/>
              <a:t>In the </a:t>
            </a:r>
            <a:r>
              <a:rPr lang="en-US" b="1" baseline="0" dirty="0" smtClean="0"/>
              <a:t>Direction</a:t>
            </a:r>
            <a:r>
              <a:rPr lang="en-US" baseline="0" dirty="0" smtClean="0"/>
              <a:t> list, click </a:t>
            </a:r>
            <a:r>
              <a:rPr lang="en-US" b="1" baseline="0" dirty="0" smtClean="0"/>
              <a:t>From Center</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three stops appear in the slider.</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153</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57</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55</a:t>
            </a:r>
            <a:r>
              <a:rPr lang="en-US" sz="1200" kern="1200" dirty="0" smtClean="0">
                <a:solidFill>
                  <a:schemeClr val="tx1"/>
                </a:solidFill>
                <a:effectLst/>
                <a:latin typeface="+mn-lt"/>
                <a:ea typeface="+mn-ea"/>
                <a:cs typeface="+mn-cs"/>
              </a:rPr>
              <a:t>.</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50%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114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42</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14</a:t>
            </a:r>
            <a:r>
              <a:rPr lang="en-US" sz="1200" kern="1200" dirty="0" smtClean="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095DBE89-0D3A-4930-9130-5796A18168FD}" type="slidenum">
              <a:rPr lang="en-US" smtClean="0"/>
              <a:pPr/>
              <a:t>32</a:t>
            </a:fld>
            <a:endParaRPr lang="en-US" dirty="0"/>
          </a:p>
        </p:txBody>
      </p:sp>
    </p:spTree>
    <p:extLst>
      <p:ext uri="{BB962C8B-B14F-4D97-AF65-F5344CB8AC3E}">
        <p14:creationId xmlns:p14="http://schemas.microsoft.com/office/powerpoint/2010/main" xmlns="" val="679900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6" name="Rectangle 6"/>
          <p:cNvSpPr>
            <a:spLocks noGrp="1" noChangeArrowheads="1"/>
          </p:cNvSpPr>
          <p:nvPr>
            <p:ph type="sldNum" sz="quarter" idx="12"/>
          </p:nvPr>
        </p:nvSpPr>
        <p:spPr>
          <a:ln/>
        </p:spPr>
        <p:txBody>
          <a:bodyPr/>
          <a:lstStyle>
            <a:lvl1pPr>
              <a:defRPr/>
            </a:lvl1pPr>
          </a:lstStyle>
          <a:p>
            <a:pPr>
              <a:defRPr/>
            </a:pPr>
            <a:fld id="{170DBB2F-5011-47B0-A4A9-2A3DFF92382B}" type="slidenum">
              <a:rPr lang="es-ES"/>
              <a:pPr>
                <a:defRPr/>
              </a:pPr>
              <a:t>‹#›</a:t>
            </a:fld>
            <a:endParaRPr lang="es-ES" dirty="0"/>
          </a:p>
        </p:txBody>
      </p:sp>
    </p:spTree>
  </p:cSld>
  <p:clrMapOvr>
    <a:masterClrMapping/>
  </p:clrMapOvr>
  <p:transition advClick="0" advTm="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6" name="Rectangle 6"/>
          <p:cNvSpPr>
            <a:spLocks noGrp="1" noChangeArrowheads="1"/>
          </p:cNvSpPr>
          <p:nvPr>
            <p:ph type="sldNum" sz="quarter" idx="12"/>
          </p:nvPr>
        </p:nvSpPr>
        <p:spPr>
          <a:ln/>
        </p:spPr>
        <p:txBody>
          <a:bodyPr/>
          <a:lstStyle>
            <a:lvl1pPr>
              <a:defRPr/>
            </a:lvl1pPr>
          </a:lstStyle>
          <a:p>
            <a:pPr>
              <a:defRPr/>
            </a:pPr>
            <a:fld id="{1F58F726-6F2E-4540-BEAA-683EE6BF7B79}" type="slidenum">
              <a:rPr lang="es-ES"/>
              <a:pPr>
                <a:defRPr/>
              </a:pPr>
              <a:t>‹#›</a:t>
            </a:fld>
            <a:endParaRPr lang="es-ES" dirty="0"/>
          </a:p>
        </p:txBody>
      </p:sp>
    </p:spTree>
  </p:cSld>
  <p:clrMapOvr>
    <a:masterClrMapping/>
  </p:clrMapOvr>
  <p:transition advClick="0" advTm="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6" name="Rectangle 6"/>
          <p:cNvSpPr>
            <a:spLocks noGrp="1" noChangeArrowheads="1"/>
          </p:cNvSpPr>
          <p:nvPr>
            <p:ph type="sldNum" sz="quarter" idx="12"/>
          </p:nvPr>
        </p:nvSpPr>
        <p:spPr>
          <a:ln/>
        </p:spPr>
        <p:txBody>
          <a:bodyPr/>
          <a:lstStyle>
            <a:lvl1pPr>
              <a:defRPr/>
            </a:lvl1pPr>
          </a:lstStyle>
          <a:p>
            <a:pPr>
              <a:defRPr/>
            </a:pPr>
            <a:fld id="{81439D07-CA2F-49E5-A08B-35DD9E36CFFB}" type="slidenum">
              <a:rPr lang="es-ES"/>
              <a:pPr>
                <a:defRPr/>
              </a:pPr>
              <a:t>‹#›</a:t>
            </a:fld>
            <a:endParaRPr lang="es-ES" dirty="0"/>
          </a:p>
        </p:txBody>
      </p:sp>
    </p:spTree>
  </p:cSld>
  <p:clrMapOvr>
    <a:masterClrMapping/>
  </p:clrMapOvr>
  <p:transition advClick="0" advTm="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s-E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7" name="Rectangle 6"/>
          <p:cNvSpPr>
            <a:spLocks noGrp="1" noChangeArrowheads="1"/>
          </p:cNvSpPr>
          <p:nvPr>
            <p:ph type="sldNum" sz="quarter" idx="12"/>
          </p:nvPr>
        </p:nvSpPr>
        <p:spPr>
          <a:ln/>
        </p:spPr>
        <p:txBody>
          <a:bodyPr/>
          <a:lstStyle>
            <a:lvl1pPr>
              <a:defRPr/>
            </a:lvl1pPr>
          </a:lstStyle>
          <a:p>
            <a:pPr>
              <a:defRPr/>
            </a:pPr>
            <a:fld id="{95128127-6A79-4DDE-8777-5F7560916C10}" type="slidenum">
              <a:rPr lang="es-ES"/>
              <a:pPr>
                <a:defRPr/>
              </a:pPr>
              <a:t>‹#›</a:t>
            </a:fld>
            <a:endParaRPr lang="es-ES" dirty="0"/>
          </a:p>
        </p:txBody>
      </p:sp>
    </p:spTree>
  </p:cSld>
  <p:clrMapOvr>
    <a:masterClrMapping/>
  </p:clrMapOvr>
  <p:transition advClick="0" advTm="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s-E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9" name="Rectangle 6"/>
          <p:cNvSpPr>
            <a:spLocks noGrp="1" noChangeArrowheads="1"/>
          </p:cNvSpPr>
          <p:nvPr>
            <p:ph type="sldNum" sz="quarter" idx="12"/>
          </p:nvPr>
        </p:nvSpPr>
        <p:spPr>
          <a:ln/>
        </p:spPr>
        <p:txBody>
          <a:bodyPr/>
          <a:lstStyle>
            <a:lvl1pPr>
              <a:defRPr/>
            </a:lvl1pPr>
          </a:lstStyle>
          <a:p>
            <a:pPr>
              <a:defRPr/>
            </a:pPr>
            <a:fld id="{EB84EDE3-1994-4B70-BC82-044A2B0CF54A}" type="slidenum">
              <a:rPr lang="es-ES"/>
              <a:pPr>
                <a:defRPr/>
              </a:pPr>
              <a:t>‹#›</a:t>
            </a:fld>
            <a:endParaRPr lang="es-ES" dirty="0"/>
          </a:p>
        </p:txBody>
      </p:sp>
    </p:spTree>
  </p:cSld>
  <p:clrMapOvr>
    <a:masterClrMapping/>
  </p:clrMapOvr>
  <p:transition advClick="0" advTm="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s-E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5" name="Rectangle 6"/>
          <p:cNvSpPr>
            <a:spLocks noGrp="1" noChangeArrowheads="1"/>
          </p:cNvSpPr>
          <p:nvPr>
            <p:ph type="sldNum" sz="quarter" idx="12"/>
          </p:nvPr>
        </p:nvSpPr>
        <p:spPr>
          <a:ln/>
        </p:spPr>
        <p:txBody>
          <a:bodyPr/>
          <a:lstStyle>
            <a:lvl1pPr>
              <a:defRPr/>
            </a:lvl1pPr>
          </a:lstStyle>
          <a:p>
            <a:pPr>
              <a:defRPr/>
            </a:pPr>
            <a:fld id="{9743401C-7F35-433F-AAA0-EC6239B4ADD5}" type="slidenum">
              <a:rPr lang="es-ES"/>
              <a:pPr>
                <a:defRPr/>
              </a:pPr>
              <a:t>‹#›</a:t>
            </a:fld>
            <a:endParaRPr lang="es-ES" dirty="0"/>
          </a:p>
        </p:txBody>
      </p:sp>
    </p:spTree>
  </p:cSld>
  <p:clrMapOvr>
    <a:masterClrMapping/>
  </p:clrMapOvr>
  <p:transition advClick="0" advTm="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4" name="Rectangle 6"/>
          <p:cNvSpPr>
            <a:spLocks noGrp="1" noChangeArrowheads="1"/>
          </p:cNvSpPr>
          <p:nvPr>
            <p:ph type="sldNum" sz="quarter" idx="12"/>
          </p:nvPr>
        </p:nvSpPr>
        <p:spPr>
          <a:ln/>
        </p:spPr>
        <p:txBody>
          <a:bodyPr/>
          <a:lstStyle>
            <a:lvl1pPr>
              <a:defRPr/>
            </a:lvl1pPr>
          </a:lstStyle>
          <a:p>
            <a:pPr>
              <a:defRPr/>
            </a:pPr>
            <a:fld id="{6B7F2519-F897-456F-9D94-851AAED4D0CF}" type="slidenum">
              <a:rPr lang="es-ES"/>
              <a:pPr>
                <a:defRPr/>
              </a:pPr>
              <a:t>‹#›</a:t>
            </a:fld>
            <a:endParaRPr lang="es-ES" dirty="0"/>
          </a:p>
        </p:txBody>
      </p:sp>
    </p:spTree>
  </p:cSld>
  <p:clrMapOvr>
    <a:masterClrMapping/>
  </p:clrMapOvr>
  <p:transition advClick="0" advTm="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7" name="Rectangle 6"/>
          <p:cNvSpPr>
            <a:spLocks noGrp="1" noChangeArrowheads="1"/>
          </p:cNvSpPr>
          <p:nvPr>
            <p:ph type="sldNum" sz="quarter" idx="12"/>
          </p:nvPr>
        </p:nvSpPr>
        <p:spPr>
          <a:ln/>
        </p:spPr>
        <p:txBody>
          <a:bodyPr/>
          <a:lstStyle>
            <a:lvl1pPr>
              <a:defRPr/>
            </a:lvl1pPr>
          </a:lstStyle>
          <a:p>
            <a:pPr>
              <a:defRPr/>
            </a:pPr>
            <a:fld id="{F7879508-B10B-4542-B7A5-027C2DBC36DD}" type="slidenum">
              <a:rPr lang="es-ES"/>
              <a:pPr>
                <a:defRPr/>
              </a:pPr>
              <a:t>‹#›</a:t>
            </a:fld>
            <a:endParaRPr lang="es-ES" dirty="0"/>
          </a:p>
        </p:txBody>
      </p:sp>
    </p:spTree>
  </p:cSld>
  <p:clrMapOvr>
    <a:masterClrMapping/>
  </p:clrMapOvr>
  <p:transition advClick="0" advT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7" name="Rectangle 6"/>
          <p:cNvSpPr>
            <a:spLocks noGrp="1" noChangeArrowheads="1"/>
          </p:cNvSpPr>
          <p:nvPr>
            <p:ph type="sldNum" sz="quarter" idx="12"/>
          </p:nvPr>
        </p:nvSpPr>
        <p:spPr>
          <a:ln/>
        </p:spPr>
        <p:txBody>
          <a:bodyPr/>
          <a:lstStyle>
            <a:lvl1pPr>
              <a:defRPr/>
            </a:lvl1pPr>
          </a:lstStyle>
          <a:p>
            <a:pPr>
              <a:defRPr/>
            </a:pPr>
            <a:fld id="{8545BF31-5A15-4DB0-8111-69EBA05B9D1A}" type="slidenum">
              <a:rPr lang="es-ES"/>
              <a:pPr>
                <a:defRPr/>
              </a:pPr>
              <a:t>‹#›</a:t>
            </a:fld>
            <a:endParaRPr lang="es-ES" dirty="0"/>
          </a:p>
        </p:txBody>
      </p:sp>
    </p:spTree>
  </p:cSld>
  <p:clrMapOvr>
    <a:masterClrMapping/>
  </p:clrMapOvr>
  <p:transition advClick="0" advT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6" name="Rectangle 6"/>
          <p:cNvSpPr>
            <a:spLocks noGrp="1" noChangeArrowheads="1"/>
          </p:cNvSpPr>
          <p:nvPr>
            <p:ph type="sldNum" sz="quarter" idx="12"/>
          </p:nvPr>
        </p:nvSpPr>
        <p:spPr>
          <a:ln/>
        </p:spPr>
        <p:txBody>
          <a:bodyPr/>
          <a:lstStyle>
            <a:lvl1pPr>
              <a:defRPr/>
            </a:lvl1pPr>
          </a:lstStyle>
          <a:p>
            <a:pPr>
              <a:defRPr/>
            </a:pPr>
            <a:fld id="{A3A3B5C5-62F7-4597-997B-A940D0D90703}" type="slidenum">
              <a:rPr lang="es-ES"/>
              <a:pPr>
                <a:defRPr/>
              </a:pPr>
              <a:t>‹#›</a:t>
            </a:fld>
            <a:endParaRPr lang="es-ES" dirty="0"/>
          </a:p>
        </p:txBody>
      </p:sp>
    </p:spTree>
  </p:cSld>
  <p:clrMapOvr>
    <a:masterClrMapping/>
  </p:clrMapOvr>
  <p:transition advClick="0" advT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p>
        </p:txBody>
      </p:sp>
      <p:sp>
        <p:nvSpPr>
          <p:cNvPr id="6" name="Rectangle 6"/>
          <p:cNvSpPr>
            <a:spLocks noGrp="1" noChangeArrowheads="1"/>
          </p:cNvSpPr>
          <p:nvPr>
            <p:ph type="sldNum" sz="quarter" idx="12"/>
          </p:nvPr>
        </p:nvSpPr>
        <p:spPr>
          <a:ln/>
        </p:spPr>
        <p:txBody>
          <a:bodyPr/>
          <a:lstStyle>
            <a:lvl1pPr>
              <a:defRPr/>
            </a:lvl1pPr>
          </a:lstStyle>
          <a:p>
            <a:pPr>
              <a:defRPr/>
            </a:pPr>
            <a:fld id="{B85E9B38-910A-45FE-B00F-7F4EB69DBAC4}" type="slidenum">
              <a:rPr lang="es-ES"/>
              <a:pPr>
                <a:defRPr/>
              </a:pPr>
              <a:t>‹#›</a:t>
            </a:fld>
            <a:endParaRPr lang="es-ES" dirty="0"/>
          </a:p>
        </p:txBody>
      </p:sp>
    </p:spTree>
  </p:cSld>
  <p:clrMapOvr>
    <a:masterClrMapping/>
  </p:clrMapOvr>
  <p:transition advClick="0"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s-E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s-E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363E1311-ACDA-4D7C-B99B-C2B97C157175}" type="slidenum">
              <a:rPr lang="es-ES"/>
              <a:pPr>
                <a:defRPr/>
              </a:pPr>
              <a:t>‹#›</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48.png"/><Relationship Id="rId5" Type="http://schemas.microsoft.com/office/2007/relationships/media" Target="../media/media13.wmv"/><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ony\Pictures\Picture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074"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p:spPr>
        <p:txBody>
          <a:bodyPr wrap="none" anchor="ctr"/>
          <a:lstStyle/>
          <a:p>
            <a:endParaRPr lang="en-GB" altLang="en-US" sz="2800" dirty="0"/>
          </a:p>
        </p:txBody>
      </p:sp>
      <p:grpSp>
        <p:nvGrpSpPr>
          <p:cNvPr id="2" name="Group 3"/>
          <p:cNvGrpSpPr>
            <a:grpSpLocks/>
          </p:cNvGrpSpPr>
          <p:nvPr/>
        </p:nvGrpSpPr>
        <p:grpSpPr bwMode="auto">
          <a:xfrm>
            <a:off x="2589213" y="1436688"/>
            <a:ext cx="3948112" cy="3981450"/>
            <a:chOff x="1292" y="572"/>
            <a:chExt cx="3176" cy="3175"/>
          </a:xfrm>
        </p:grpSpPr>
        <p:sp>
          <p:nvSpPr>
            <p:cNvPr id="3080" name="Oval 4"/>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p:spPr>
          <p:txBody>
            <a:bodyPr wrap="none" anchor="ctr"/>
            <a:lstStyle/>
            <a:p>
              <a:endParaRPr lang="en-GB" altLang="en-US" sz="2800" dirty="0"/>
            </a:p>
          </p:txBody>
        </p:sp>
        <p:sp>
          <p:nvSpPr>
            <p:cNvPr id="3081" name="Rectangle 5"/>
            <p:cNvSpPr>
              <a:spLocks noChangeArrowheads="1"/>
            </p:cNvSpPr>
            <p:nvPr/>
          </p:nvSpPr>
          <p:spPr bwMode="auto">
            <a:xfrm>
              <a:off x="2829" y="582"/>
              <a:ext cx="102" cy="1578"/>
            </a:xfrm>
            <a:prstGeom prst="rect">
              <a:avLst/>
            </a:prstGeom>
            <a:solidFill>
              <a:schemeClr val="accent1"/>
            </a:solidFill>
            <a:ln w="9525">
              <a:noFill/>
              <a:miter lim="800000"/>
              <a:headEnd/>
              <a:tailEnd/>
            </a:ln>
          </p:spPr>
          <p:txBody>
            <a:bodyPr wrap="none" anchor="ctr"/>
            <a:lstStyle/>
            <a:p>
              <a:endParaRPr lang="en-GB" altLang="en-US" sz="2800" dirty="0"/>
            </a:p>
          </p:txBody>
        </p:sp>
      </p:grpSp>
      <p:sp>
        <p:nvSpPr>
          <p:cNvPr id="3076" name="Line 6"/>
          <p:cNvSpPr>
            <a:spLocks noChangeShapeType="1"/>
          </p:cNvSpPr>
          <p:nvPr/>
        </p:nvSpPr>
        <p:spPr bwMode="auto">
          <a:xfrm>
            <a:off x="4556125" y="901700"/>
            <a:ext cx="14288" cy="5051425"/>
          </a:xfrm>
          <a:prstGeom prst="line">
            <a:avLst/>
          </a:prstGeom>
          <a:noFill/>
          <a:ln w="9525">
            <a:solidFill>
              <a:schemeClr val="tx1"/>
            </a:solidFill>
            <a:round/>
            <a:headEnd/>
            <a:tailEnd/>
          </a:ln>
        </p:spPr>
        <p:txBody>
          <a:bodyPr/>
          <a:lstStyle/>
          <a:p>
            <a:endParaRPr lang="en-US" dirty="0"/>
          </a:p>
        </p:txBody>
      </p:sp>
      <p:sp>
        <p:nvSpPr>
          <p:cNvPr id="3077" name="Line 7"/>
          <p:cNvSpPr>
            <a:spLocks noChangeShapeType="1"/>
          </p:cNvSpPr>
          <p:nvPr/>
        </p:nvSpPr>
        <p:spPr bwMode="auto">
          <a:xfrm rot="5400000">
            <a:off x="4559301" y="908050"/>
            <a:ext cx="6350" cy="5038725"/>
          </a:xfrm>
          <a:prstGeom prst="line">
            <a:avLst/>
          </a:prstGeom>
          <a:noFill/>
          <a:ln w="9525">
            <a:solidFill>
              <a:schemeClr val="tx1"/>
            </a:solidFill>
            <a:round/>
            <a:headEnd/>
            <a:tailEnd/>
          </a:ln>
        </p:spPr>
        <p:txBody>
          <a:bodyPr/>
          <a:lstStyle/>
          <a:p>
            <a:endParaRPr lang="en-US" dirty="0"/>
          </a:p>
        </p:txBody>
      </p:sp>
      <p:sp>
        <p:nvSpPr>
          <p:cNvPr id="3078" name="Oval 8"/>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p:spPr>
        <p:txBody>
          <a:bodyPr wrap="none" anchor="ctr"/>
          <a:lstStyle/>
          <a:p>
            <a:pPr algn="ctr"/>
            <a:r>
              <a:rPr lang="en-GB" altLang="en-US" sz="20800" b="1" dirty="0"/>
              <a:t>5</a:t>
            </a:r>
            <a:endParaRPr lang="en-US" altLang="en-US" sz="20800" b="1" dirty="0"/>
          </a:p>
        </p:txBody>
      </p:sp>
      <p:sp>
        <p:nvSpPr>
          <p:cNvPr id="3079" name="Oval 9"/>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p:spPr>
        <p:txBody>
          <a:bodyPr wrap="none" anchor="ctr"/>
          <a:lstStyle/>
          <a:p>
            <a:endParaRPr lang="en-GB" altLang="en-US" sz="2800" dirty="0"/>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ony\Pictures\Picture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098"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p:spPr>
        <p:txBody>
          <a:bodyPr wrap="none" anchor="ctr"/>
          <a:lstStyle/>
          <a:p>
            <a:endParaRPr lang="en-GB" altLang="en-US" sz="2800" dirty="0"/>
          </a:p>
        </p:txBody>
      </p:sp>
      <p:grpSp>
        <p:nvGrpSpPr>
          <p:cNvPr id="2" name="Group 3"/>
          <p:cNvGrpSpPr>
            <a:grpSpLocks/>
          </p:cNvGrpSpPr>
          <p:nvPr/>
        </p:nvGrpSpPr>
        <p:grpSpPr bwMode="auto">
          <a:xfrm>
            <a:off x="2589213" y="1436688"/>
            <a:ext cx="3948112" cy="3981450"/>
            <a:chOff x="1292" y="572"/>
            <a:chExt cx="3176" cy="3175"/>
          </a:xfrm>
        </p:grpSpPr>
        <p:sp>
          <p:nvSpPr>
            <p:cNvPr id="4104" name="Oval 4"/>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p:spPr>
          <p:txBody>
            <a:bodyPr wrap="none" anchor="ctr"/>
            <a:lstStyle/>
            <a:p>
              <a:endParaRPr lang="en-GB" altLang="en-US" sz="2800" dirty="0"/>
            </a:p>
          </p:txBody>
        </p:sp>
        <p:sp>
          <p:nvSpPr>
            <p:cNvPr id="4105" name="Rectangle 5"/>
            <p:cNvSpPr>
              <a:spLocks noChangeArrowheads="1"/>
            </p:cNvSpPr>
            <p:nvPr/>
          </p:nvSpPr>
          <p:spPr bwMode="auto">
            <a:xfrm>
              <a:off x="2829" y="582"/>
              <a:ext cx="102" cy="1578"/>
            </a:xfrm>
            <a:prstGeom prst="rect">
              <a:avLst/>
            </a:prstGeom>
            <a:solidFill>
              <a:schemeClr val="accent1"/>
            </a:solidFill>
            <a:ln w="9525">
              <a:noFill/>
              <a:miter lim="800000"/>
              <a:headEnd/>
              <a:tailEnd/>
            </a:ln>
          </p:spPr>
          <p:txBody>
            <a:bodyPr wrap="none" anchor="ctr"/>
            <a:lstStyle/>
            <a:p>
              <a:endParaRPr lang="en-GB" altLang="en-US" sz="2800" dirty="0"/>
            </a:p>
          </p:txBody>
        </p:sp>
      </p:grpSp>
      <p:sp>
        <p:nvSpPr>
          <p:cNvPr id="4100" name="Line 6"/>
          <p:cNvSpPr>
            <a:spLocks noChangeShapeType="1"/>
          </p:cNvSpPr>
          <p:nvPr/>
        </p:nvSpPr>
        <p:spPr bwMode="auto">
          <a:xfrm>
            <a:off x="4556125" y="901700"/>
            <a:ext cx="14288" cy="5051425"/>
          </a:xfrm>
          <a:prstGeom prst="line">
            <a:avLst/>
          </a:prstGeom>
          <a:noFill/>
          <a:ln w="9525">
            <a:solidFill>
              <a:schemeClr val="tx1"/>
            </a:solidFill>
            <a:round/>
            <a:headEnd/>
            <a:tailEnd/>
          </a:ln>
        </p:spPr>
        <p:txBody>
          <a:bodyPr/>
          <a:lstStyle/>
          <a:p>
            <a:endParaRPr lang="en-US" dirty="0"/>
          </a:p>
        </p:txBody>
      </p:sp>
      <p:sp>
        <p:nvSpPr>
          <p:cNvPr id="4101" name="Line 7"/>
          <p:cNvSpPr>
            <a:spLocks noChangeShapeType="1"/>
          </p:cNvSpPr>
          <p:nvPr/>
        </p:nvSpPr>
        <p:spPr bwMode="auto">
          <a:xfrm rot="5400000">
            <a:off x="4559301" y="908050"/>
            <a:ext cx="6350" cy="5038725"/>
          </a:xfrm>
          <a:prstGeom prst="line">
            <a:avLst/>
          </a:prstGeom>
          <a:noFill/>
          <a:ln w="9525">
            <a:solidFill>
              <a:schemeClr val="tx1"/>
            </a:solidFill>
            <a:round/>
            <a:headEnd/>
            <a:tailEnd/>
          </a:ln>
        </p:spPr>
        <p:txBody>
          <a:bodyPr/>
          <a:lstStyle/>
          <a:p>
            <a:endParaRPr lang="en-US" dirty="0"/>
          </a:p>
        </p:txBody>
      </p:sp>
      <p:sp>
        <p:nvSpPr>
          <p:cNvPr id="4102" name="Oval 8"/>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p:spPr>
        <p:txBody>
          <a:bodyPr wrap="none" anchor="ctr"/>
          <a:lstStyle/>
          <a:p>
            <a:pPr algn="ctr"/>
            <a:r>
              <a:rPr lang="en-GB" altLang="en-US" sz="20800" b="1" dirty="0"/>
              <a:t>4</a:t>
            </a:r>
            <a:endParaRPr lang="en-US" altLang="en-US" sz="20800" b="1" dirty="0"/>
          </a:p>
        </p:txBody>
      </p:sp>
      <p:sp>
        <p:nvSpPr>
          <p:cNvPr id="4103" name="Oval 9"/>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p:spPr>
        <p:txBody>
          <a:bodyPr wrap="none" anchor="ctr"/>
          <a:lstStyle/>
          <a:p>
            <a:endParaRPr lang="en-GB" altLang="en-US" sz="2800" dirty="0"/>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ony\Pictures\Picture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122"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p:spPr>
        <p:txBody>
          <a:bodyPr wrap="none" anchor="ctr"/>
          <a:lstStyle/>
          <a:p>
            <a:endParaRPr lang="en-GB" altLang="en-US" sz="2800" dirty="0"/>
          </a:p>
        </p:txBody>
      </p:sp>
      <p:grpSp>
        <p:nvGrpSpPr>
          <p:cNvPr id="2" name="Group 3"/>
          <p:cNvGrpSpPr>
            <a:grpSpLocks/>
          </p:cNvGrpSpPr>
          <p:nvPr/>
        </p:nvGrpSpPr>
        <p:grpSpPr bwMode="auto">
          <a:xfrm>
            <a:off x="2589213" y="1436688"/>
            <a:ext cx="3948112" cy="3981450"/>
            <a:chOff x="1292" y="572"/>
            <a:chExt cx="3176" cy="3175"/>
          </a:xfrm>
        </p:grpSpPr>
        <p:sp>
          <p:nvSpPr>
            <p:cNvPr id="5128" name="Oval 4"/>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p:spPr>
          <p:txBody>
            <a:bodyPr wrap="none" anchor="ctr"/>
            <a:lstStyle/>
            <a:p>
              <a:endParaRPr lang="en-GB" altLang="en-US" sz="2800" dirty="0"/>
            </a:p>
          </p:txBody>
        </p:sp>
        <p:sp>
          <p:nvSpPr>
            <p:cNvPr id="5129" name="Rectangle 5"/>
            <p:cNvSpPr>
              <a:spLocks noChangeArrowheads="1"/>
            </p:cNvSpPr>
            <p:nvPr/>
          </p:nvSpPr>
          <p:spPr bwMode="auto">
            <a:xfrm>
              <a:off x="2829" y="582"/>
              <a:ext cx="102" cy="1578"/>
            </a:xfrm>
            <a:prstGeom prst="rect">
              <a:avLst/>
            </a:prstGeom>
            <a:solidFill>
              <a:schemeClr val="accent1"/>
            </a:solidFill>
            <a:ln w="9525">
              <a:noFill/>
              <a:miter lim="800000"/>
              <a:headEnd/>
              <a:tailEnd/>
            </a:ln>
          </p:spPr>
          <p:txBody>
            <a:bodyPr wrap="none" anchor="ctr"/>
            <a:lstStyle/>
            <a:p>
              <a:endParaRPr lang="en-GB" altLang="en-US" sz="2800" dirty="0"/>
            </a:p>
          </p:txBody>
        </p:sp>
      </p:grpSp>
      <p:sp>
        <p:nvSpPr>
          <p:cNvPr id="5124" name="Line 6"/>
          <p:cNvSpPr>
            <a:spLocks noChangeShapeType="1"/>
          </p:cNvSpPr>
          <p:nvPr/>
        </p:nvSpPr>
        <p:spPr bwMode="auto">
          <a:xfrm>
            <a:off x="4556125" y="901700"/>
            <a:ext cx="14288" cy="5051425"/>
          </a:xfrm>
          <a:prstGeom prst="line">
            <a:avLst/>
          </a:prstGeom>
          <a:noFill/>
          <a:ln w="9525">
            <a:solidFill>
              <a:schemeClr val="tx1"/>
            </a:solidFill>
            <a:round/>
            <a:headEnd/>
            <a:tailEnd/>
          </a:ln>
        </p:spPr>
        <p:txBody>
          <a:bodyPr/>
          <a:lstStyle/>
          <a:p>
            <a:endParaRPr lang="en-US" dirty="0"/>
          </a:p>
        </p:txBody>
      </p:sp>
      <p:sp>
        <p:nvSpPr>
          <p:cNvPr id="5125" name="Line 7"/>
          <p:cNvSpPr>
            <a:spLocks noChangeShapeType="1"/>
          </p:cNvSpPr>
          <p:nvPr/>
        </p:nvSpPr>
        <p:spPr bwMode="auto">
          <a:xfrm rot="5400000">
            <a:off x="4559301" y="908050"/>
            <a:ext cx="6350" cy="5038725"/>
          </a:xfrm>
          <a:prstGeom prst="line">
            <a:avLst/>
          </a:prstGeom>
          <a:noFill/>
          <a:ln w="9525">
            <a:solidFill>
              <a:schemeClr val="tx1"/>
            </a:solidFill>
            <a:round/>
            <a:headEnd/>
            <a:tailEnd/>
          </a:ln>
        </p:spPr>
        <p:txBody>
          <a:bodyPr/>
          <a:lstStyle/>
          <a:p>
            <a:endParaRPr lang="en-US" dirty="0"/>
          </a:p>
        </p:txBody>
      </p:sp>
      <p:sp>
        <p:nvSpPr>
          <p:cNvPr id="5126" name="Oval 8"/>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p:spPr>
        <p:txBody>
          <a:bodyPr wrap="none" anchor="ctr"/>
          <a:lstStyle/>
          <a:p>
            <a:pPr algn="ctr"/>
            <a:r>
              <a:rPr lang="en-GB" altLang="en-US" sz="20800" b="1" dirty="0"/>
              <a:t>3</a:t>
            </a:r>
            <a:endParaRPr lang="en-US" altLang="en-US" sz="20800" b="1" dirty="0"/>
          </a:p>
        </p:txBody>
      </p:sp>
      <p:sp>
        <p:nvSpPr>
          <p:cNvPr id="5127" name="Oval 9"/>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p:spPr>
        <p:txBody>
          <a:bodyPr wrap="none" anchor="ctr"/>
          <a:lstStyle/>
          <a:p>
            <a:endParaRPr lang="en-GB" altLang="en-US" sz="2800" dirty="0"/>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ony\Pictures\Picture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146" name="Rectangle 6"/>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p:spPr>
        <p:txBody>
          <a:bodyPr wrap="none" anchor="ctr"/>
          <a:lstStyle/>
          <a:p>
            <a:endParaRPr lang="en-GB" altLang="en-US" sz="2800" dirty="0"/>
          </a:p>
        </p:txBody>
      </p:sp>
      <p:sp>
        <p:nvSpPr>
          <p:cNvPr id="6147" name="Rectangle 3"/>
          <p:cNvSpPr>
            <a:spLocks noChangeArrowheads="1"/>
          </p:cNvSpPr>
          <p:nvPr/>
        </p:nvSpPr>
        <p:spPr bwMode="auto">
          <a:xfrm rot="5400000">
            <a:off x="4545013" y="1598613"/>
            <a:ext cx="228600" cy="4318000"/>
          </a:xfrm>
          <a:prstGeom prst="rect">
            <a:avLst/>
          </a:prstGeom>
          <a:solidFill>
            <a:schemeClr val="tx1"/>
          </a:solidFill>
          <a:ln w="9525">
            <a:solidFill>
              <a:schemeClr val="tx1"/>
            </a:solidFill>
            <a:miter lim="800000"/>
            <a:headEnd/>
            <a:tailEnd/>
          </a:ln>
        </p:spPr>
        <p:txBody>
          <a:bodyPr wrap="none" anchor="ctr"/>
          <a:lstStyle/>
          <a:p>
            <a:pPr algn="ctr"/>
            <a:endParaRPr lang="en-GB" altLang="en-US" dirty="0"/>
          </a:p>
        </p:txBody>
      </p:sp>
      <p:sp>
        <p:nvSpPr>
          <p:cNvPr id="6148" name="Rectangle 4"/>
          <p:cNvSpPr>
            <a:spLocks noChangeArrowheads="1"/>
          </p:cNvSpPr>
          <p:nvPr/>
        </p:nvSpPr>
        <p:spPr bwMode="auto">
          <a:xfrm rot="5400000">
            <a:off x="4545013" y="384175"/>
            <a:ext cx="228600" cy="4318000"/>
          </a:xfrm>
          <a:prstGeom prst="rect">
            <a:avLst/>
          </a:prstGeom>
          <a:solidFill>
            <a:schemeClr val="tx1"/>
          </a:solidFill>
          <a:ln w="9525">
            <a:solidFill>
              <a:schemeClr val="tx1"/>
            </a:solidFill>
            <a:miter lim="800000"/>
            <a:headEnd/>
            <a:tailEnd/>
          </a:ln>
        </p:spPr>
        <p:txBody>
          <a:bodyPr wrap="none" anchor="ctr"/>
          <a:lstStyle/>
          <a:p>
            <a:pPr algn="ctr"/>
            <a:endParaRPr lang="en-GB" altLang="en-US" dirty="0"/>
          </a:p>
        </p:txBody>
      </p:sp>
      <p:sp>
        <p:nvSpPr>
          <p:cNvPr id="6149" name="TextBox 5"/>
          <p:cNvSpPr txBox="1">
            <a:spLocks noChangeArrowheads="1"/>
          </p:cNvSpPr>
          <p:nvPr/>
        </p:nvSpPr>
        <p:spPr bwMode="auto">
          <a:xfrm>
            <a:off x="2571750" y="2786063"/>
            <a:ext cx="4071938" cy="769937"/>
          </a:xfrm>
          <a:prstGeom prst="rect">
            <a:avLst/>
          </a:prstGeom>
          <a:noFill/>
          <a:ln w="9525">
            <a:noFill/>
            <a:miter lim="800000"/>
            <a:headEnd/>
            <a:tailEnd/>
          </a:ln>
        </p:spPr>
        <p:txBody>
          <a:bodyPr>
            <a:spAutoFit/>
          </a:bodyPr>
          <a:lstStyle/>
          <a:p>
            <a:pPr algn="ctr"/>
            <a:r>
              <a:rPr lang="en-US" sz="4400" dirty="0"/>
              <a:t>Let’s start</a:t>
            </a:r>
          </a:p>
        </p:txBody>
      </p:sp>
    </p:spTree>
  </p:cSld>
  <p:clrMapOvr>
    <a:masterClrMapping/>
  </p:clrMapOvr>
  <p:transition advClick="0" advTm="1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ony\Pictures\Picture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7171" name="Rectangle 9"/>
          <p:cNvSpPr>
            <a:spLocks noChangeArrowheads="1"/>
          </p:cNvSpPr>
          <p:nvPr/>
        </p:nvSpPr>
        <p:spPr bwMode="auto">
          <a:xfrm>
            <a:off x="1500166" y="857232"/>
            <a:ext cx="6215062" cy="5038725"/>
          </a:xfrm>
          <a:prstGeom prst="rect">
            <a:avLst/>
          </a:prstGeom>
          <a:solidFill>
            <a:srgbClr val="777777"/>
          </a:solidFill>
          <a:ln w="9525" algn="ctr">
            <a:solidFill>
              <a:schemeClr val="tx1"/>
            </a:solidFill>
            <a:miter lim="800000"/>
            <a:headEnd/>
            <a:tailEnd/>
          </a:ln>
        </p:spPr>
        <p:txBody>
          <a:bodyPr wrap="none" anchor="ctr"/>
          <a:lstStyle/>
          <a:p>
            <a:endParaRPr lang="en-GB" altLang="en-US" sz="2800" dirty="0"/>
          </a:p>
        </p:txBody>
      </p:sp>
      <p:sp>
        <p:nvSpPr>
          <p:cNvPr id="7172" name="Oval 10"/>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p:spPr>
        <p:txBody>
          <a:bodyPr wrap="none" anchor="ctr"/>
          <a:lstStyle/>
          <a:p>
            <a:pPr algn="ctr"/>
            <a:endParaRPr lang="en-GB" altLang="en-US" sz="20800" b="1" dirty="0"/>
          </a:p>
        </p:txBody>
      </p:sp>
      <p:sp>
        <p:nvSpPr>
          <p:cNvPr id="7173" name="Oval 11"/>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p:spPr>
        <p:txBody>
          <a:bodyPr wrap="none" anchor="ctr"/>
          <a:lstStyle/>
          <a:p>
            <a:endParaRPr lang="en-GB" altLang="en-US" sz="2800" dirty="0"/>
          </a:p>
        </p:txBody>
      </p:sp>
      <p:sp>
        <p:nvSpPr>
          <p:cNvPr id="7174" name="Rectangle 5"/>
          <p:cNvSpPr>
            <a:spLocks noChangeArrowheads="1"/>
          </p:cNvSpPr>
          <p:nvPr/>
        </p:nvSpPr>
        <p:spPr bwMode="auto">
          <a:xfrm>
            <a:off x="2071688" y="1500188"/>
            <a:ext cx="5056187" cy="3429000"/>
          </a:xfrm>
          <a:prstGeom prst="rect">
            <a:avLst/>
          </a:prstGeom>
          <a:noFill/>
          <a:ln w="9525">
            <a:noFill/>
            <a:miter lim="800000"/>
            <a:headEnd/>
            <a:tailEnd/>
          </a:ln>
        </p:spPr>
        <p:txBody>
          <a:bodyPr wrap="none" lIns="0" tIns="0" rIns="0" bIns="0" anchor="ctr"/>
          <a:lstStyle/>
          <a:p>
            <a:pPr algn="ctr"/>
            <a:r>
              <a:rPr lang="en-GB" altLang="en-US" sz="8000" b="1" dirty="0"/>
              <a:t>Presentation</a:t>
            </a:r>
          </a:p>
          <a:p>
            <a:pPr algn="ctr"/>
            <a:r>
              <a:rPr lang="en-GB" altLang="en-US" sz="8000" b="1" dirty="0"/>
              <a:t>on</a:t>
            </a:r>
            <a:endParaRPr lang="en-GB" altLang="en-US" sz="800" dirty="0"/>
          </a:p>
        </p:txBody>
      </p:sp>
    </p:spTree>
  </p:cSld>
  <p:clrMapOvr>
    <a:masterClrMapping/>
  </p:clrMapOvr>
  <p:transition advClick="0"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5" descr="H:\PPT 第三届锐普PPT大赛\素材\火星截取.png"/>
          <p:cNvPicPr>
            <a:picLocks noChangeAspect="1" noChangeArrowheads="1"/>
          </p:cNvPicPr>
          <p:nvPr/>
        </p:nvPicPr>
        <p:blipFill>
          <a:blip r:embed="rId2"/>
          <a:srcRect/>
          <a:stretch>
            <a:fillRect/>
          </a:stretch>
        </p:blipFill>
        <p:spPr bwMode="auto">
          <a:xfrm>
            <a:off x="2776538" y="2874963"/>
            <a:ext cx="381000" cy="381000"/>
          </a:xfrm>
          <a:prstGeom prst="rect">
            <a:avLst/>
          </a:prstGeom>
          <a:noFill/>
          <a:ln w="9525">
            <a:noFill/>
            <a:miter lim="800000"/>
            <a:headEnd/>
            <a:tailEnd/>
          </a:ln>
        </p:spPr>
      </p:pic>
      <p:pic>
        <p:nvPicPr>
          <p:cNvPr id="4099" name="图片 3"/>
          <p:cNvPicPr>
            <a:picLocks noChangeAspect="1" noChangeArrowheads="1"/>
          </p:cNvPicPr>
          <p:nvPr/>
        </p:nvPicPr>
        <p:blipFill>
          <a:blip r:embed="rId3"/>
          <a:srcRect/>
          <a:stretch>
            <a:fillRect/>
          </a:stretch>
        </p:blipFill>
        <p:spPr bwMode="auto">
          <a:xfrm>
            <a:off x="3657600" y="2897188"/>
            <a:ext cx="228600" cy="227012"/>
          </a:xfrm>
          <a:prstGeom prst="rect">
            <a:avLst/>
          </a:prstGeom>
          <a:noFill/>
          <a:ln w="9525">
            <a:noFill/>
            <a:miter lim="800000"/>
            <a:headEnd/>
            <a:tailEnd/>
          </a:ln>
        </p:spPr>
      </p:pic>
      <p:pic>
        <p:nvPicPr>
          <p:cNvPr id="4100" name="Earth"/>
          <p:cNvPicPr>
            <a:picLocks noChangeAspect="1" noChangeArrowheads="1"/>
          </p:cNvPicPr>
          <p:nvPr/>
        </p:nvPicPr>
        <p:blipFill>
          <a:blip r:embed="rId4"/>
          <a:srcRect/>
          <a:stretch>
            <a:fillRect/>
          </a:stretch>
        </p:blipFill>
        <p:spPr bwMode="auto">
          <a:xfrm>
            <a:off x="5156200" y="2743200"/>
            <a:ext cx="339725" cy="339725"/>
          </a:xfrm>
          <a:prstGeom prst="rect">
            <a:avLst/>
          </a:prstGeom>
          <a:noFill/>
          <a:ln w="9525">
            <a:noFill/>
            <a:miter lim="800000"/>
            <a:headEnd/>
            <a:tailEnd/>
          </a:ln>
        </p:spPr>
      </p:pic>
      <p:pic>
        <p:nvPicPr>
          <p:cNvPr id="4101" name="图片 6" descr="H:\PPT 第三届锐普PPT大赛\素材\e52fa18861841cf20e24449e.jpg"/>
          <p:cNvPicPr>
            <a:picLocks noChangeAspect="1" noChangeArrowheads="1"/>
          </p:cNvPicPr>
          <p:nvPr/>
        </p:nvPicPr>
        <p:blipFill>
          <a:blip r:embed="rId5"/>
          <a:srcRect/>
          <a:stretch>
            <a:fillRect/>
          </a:stretch>
        </p:blipFill>
        <p:spPr bwMode="auto">
          <a:xfrm>
            <a:off x="1524000" y="76200"/>
            <a:ext cx="7439025" cy="5581650"/>
          </a:xfrm>
          <a:prstGeom prst="rect">
            <a:avLst/>
          </a:prstGeom>
          <a:noFill/>
          <a:ln w="9525">
            <a:noFill/>
            <a:miter lim="800000"/>
            <a:headEnd/>
            <a:tailEnd/>
          </a:ln>
        </p:spPr>
      </p:pic>
      <p:sp>
        <p:nvSpPr>
          <p:cNvPr id="7" name="Rectangle 2"/>
          <p:cNvSpPr txBox="1">
            <a:spLocks noChangeArrowheads="1"/>
          </p:cNvSpPr>
          <p:nvPr/>
        </p:nvSpPr>
        <p:spPr>
          <a:xfrm>
            <a:off x="714348" y="642918"/>
            <a:ext cx="8229600" cy="200025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00" b="0" i="0" u="none" strike="noStrike" kern="0" cap="none" spc="0" normalizeH="0" baseline="0" noProof="0" dirty="0" smtClean="0">
                <a:ln>
                  <a:noFill/>
                </a:ln>
                <a:solidFill>
                  <a:schemeClr val="tx1"/>
                </a:solidFill>
                <a:effectLst/>
                <a:uLnTx/>
                <a:uFillTx/>
                <a:latin typeface="Chiller" pitchFamily="82" charset="0"/>
                <a:ea typeface="+mj-ea"/>
                <a:cs typeface="+mj-cs"/>
              </a:rPr>
              <a:t>Types and Distribution of Forest and Wildlife Resources</a:t>
            </a:r>
          </a:p>
        </p:txBody>
      </p:sp>
      <p:pic>
        <p:nvPicPr>
          <p:cNvPr id="8" name="Picture 5" descr="C:\Users\sony\Documents\niraj\download (3).jpg"/>
          <p:cNvPicPr>
            <a:picLocks noChangeAspect="1" noChangeArrowheads="1"/>
          </p:cNvPicPr>
          <p:nvPr/>
        </p:nvPicPr>
        <p:blipFill>
          <a:blip r:embed="rId6"/>
          <a:srcRect/>
          <a:stretch>
            <a:fillRect/>
          </a:stretch>
        </p:blipFill>
        <p:spPr bwMode="auto">
          <a:xfrm>
            <a:off x="4286250" y="3179073"/>
            <a:ext cx="4572000" cy="2828925"/>
          </a:xfrm>
          <a:prstGeom prst="rect">
            <a:avLst/>
          </a:prstGeom>
          <a:noFill/>
          <a:ln w="9525">
            <a:noFill/>
            <a:miter lim="800000"/>
            <a:headEnd/>
            <a:tailEnd/>
          </a:ln>
        </p:spPr>
      </p:pic>
      <p:pic>
        <p:nvPicPr>
          <p:cNvPr id="9" name="Picture 6" descr="C:\Users\sony\Documents\niraj\download (2).jpg"/>
          <p:cNvPicPr>
            <a:picLocks noChangeAspect="1" noChangeArrowheads="1"/>
          </p:cNvPicPr>
          <p:nvPr/>
        </p:nvPicPr>
        <p:blipFill>
          <a:blip r:embed="rId7"/>
          <a:srcRect/>
          <a:stretch>
            <a:fillRect/>
          </a:stretch>
        </p:blipFill>
        <p:spPr bwMode="auto">
          <a:xfrm>
            <a:off x="142875" y="3179073"/>
            <a:ext cx="4094163" cy="2857500"/>
          </a:xfrm>
          <a:prstGeom prst="rect">
            <a:avLst/>
          </a:prstGeom>
          <a:noFill/>
          <a:ln w="9525">
            <a:noFill/>
            <a:miter lim="800000"/>
            <a:headEnd/>
            <a:tailEnd/>
          </a:ln>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1500" fill="hold"/>
                                        <p:tgtEl>
                                          <p:spTgt spid="4100"/>
                                        </p:tgtEl>
                                      </p:cBhvr>
                                      <p:by x="500000" y="500000"/>
                                    </p:animScale>
                                  </p:childTnLst>
                                </p:cTn>
                              </p:par>
                              <p:par>
                                <p:cTn id="7" presetID="10" presetClass="entr" presetSubtype="0" fill="hold" nodeType="withEffect">
                                  <p:stCondLst>
                                    <p:cond delay="1000"/>
                                  </p:stCondLst>
                                  <p:childTnLst>
                                    <p:set>
                                      <p:cBhvr>
                                        <p:cTn id="8" dur="1" fill="hold">
                                          <p:stCondLst>
                                            <p:cond delay="0"/>
                                          </p:stCondLst>
                                        </p:cTn>
                                        <p:tgtEl>
                                          <p:spTgt spid="4101"/>
                                        </p:tgtEl>
                                        <p:attrNameLst>
                                          <p:attrName>style.visibility</p:attrName>
                                        </p:attrNameLst>
                                      </p:cBhvr>
                                      <p:to>
                                        <p:strVal val="visible"/>
                                      </p:to>
                                    </p:set>
                                    <p:animEffect transition="in" filter="fade">
                                      <p:cBhvr>
                                        <p:cTn id="9" dur="3000"/>
                                        <p:tgtEl>
                                          <p:spTgt spid="410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childTnLst>
                                </p:cTn>
                              </p:par>
                              <p:par>
                                <p:cTn id="15" presetID="10"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ony\Pictures\Picture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194" name="Rectangle 2"/>
          <p:cNvSpPr>
            <a:spLocks noGrp="1" noChangeArrowheads="1"/>
          </p:cNvSpPr>
          <p:nvPr>
            <p:ph type="title"/>
          </p:nvPr>
        </p:nvSpPr>
        <p:spPr>
          <a:xfrm>
            <a:off x="914400" y="714356"/>
            <a:ext cx="8229600" cy="2000250"/>
          </a:xfrm>
        </p:spPr>
        <p:txBody>
          <a:bodyPr/>
          <a:lstStyle/>
          <a:p>
            <a:pPr eaLnBrk="1" hangingPunct="1"/>
            <a:r>
              <a:rPr lang="en-US" sz="7200" i="1" dirty="0" smtClean="0">
                <a:solidFill>
                  <a:schemeClr val="tx1"/>
                </a:solidFill>
                <a:latin typeface="Chiller" pitchFamily="82" charset="0"/>
              </a:rPr>
              <a:t>Types and Distribution of Forest and Wildlife Resources</a:t>
            </a:r>
          </a:p>
        </p:txBody>
      </p:sp>
      <p:pic>
        <p:nvPicPr>
          <p:cNvPr id="8195" name="Picture 5" descr="C:\Users\sony\Documents\niraj\download (3).jpg"/>
          <p:cNvPicPr>
            <a:picLocks noChangeAspect="1" noChangeArrowheads="1"/>
          </p:cNvPicPr>
          <p:nvPr/>
        </p:nvPicPr>
        <p:blipFill>
          <a:blip r:embed="rId3"/>
          <a:srcRect/>
          <a:stretch>
            <a:fillRect/>
          </a:stretch>
        </p:blipFill>
        <p:spPr bwMode="auto">
          <a:xfrm>
            <a:off x="4286250" y="3251643"/>
            <a:ext cx="4572000" cy="2828925"/>
          </a:xfrm>
          <a:prstGeom prst="rect">
            <a:avLst/>
          </a:prstGeom>
          <a:noFill/>
          <a:ln w="9525">
            <a:noFill/>
            <a:miter lim="800000"/>
            <a:headEnd/>
            <a:tailEnd/>
          </a:ln>
        </p:spPr>
      </p:pic>
      <p:pic>
        <p:nvPicPr>
          <p:cNvPr id="8196" name="Picture 6" descr="C:\Users\sony\Documents\niraj\download (2).jpg"/>
          <p:cNvPicPr>
            <a:picLocks noChangeAspect="1" noChangeArrowheads="1"/>
          </p:cNvPicPr>
          <p:nvPr/>
        </p:nvPicPr>
        <p:blipFill>
          <a:blip r:embed="rId4"/>
          <a:srcRect/>
          <a:stretch>
            <a:fillRect/>
          </a:stretch>
        </p:blipFill>
        <p:spPr bwMode="auto">
          <a:xfrm>
            <a:off x="142875" y="3251643"/>
            <a:ext cx="4094163" cy="28575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5"/>
          <p:cNvSpPr>
            <a:spLocks noGrp="1"/>
          </p:cNvSpPr>
          <p:nvPr>
            <p:ph type="title"/>
          </p:nvPr>
        </p:nvSpPr>
        <p:spPr>
          <a:xfrm>
            <a:off x="285720" y="0"/>
            <a:ext cx="8229600" cy="1143000"/>
          </a:xfrm>
        </p:spPr>
        <p:txBody>
          <a:bodyPr/>
          <a:lstStyle/>
          <a:p>
            <a:pPr eaLnBrk="1" hangingPunct="1"/>
            <a:r>
              <a:rPr lang="en-US" sz="7200" dirty="0" smtClean="0"/>
              <a:t>Forest</a:t>
            </a:r>
          </a:p>
        </p:txBody>
      </p:sp>
      <p:sp>
        <p:nvSpPr>
          <p:cNvPr id="9219" name="Rectangle 3"/>
          <p:cNvSpPr>
            <a:spLocks noGrp="1" noChangeArrowheads="1"/>
          </p:cNvSpPr>
          <p:nvPr>
            <p:ph type="body" idx="4294967295"/>
          </p:nvPr>
        </p:nvSpPr>
        <p:spPr>
          <a:xfrm>
            <a:off x="285720" y="1714488"/>
            <a:ext cx="8515350" cy="5715000"/>
          </a:xfrm>
        </p:spPr>
        <p:txBody>
          <a:bodyPr/>
          <a:lstStyle/>
          <a:p>
            <a:pPr eaLnBrk="1" hangingPunct="1"/>
            <a:r>
              <a:rPr lang="en-US" sz="2800" dirty="0" smtClean="0"/>
              <a:t>A </a:t>
            </a:r>
            <a:r>
              <a:rPr lang="en-US" sz="2800" b="1" dirty="0" smtClean="0"/>
              <a:t>forest</a:t>
            </a:r>
            <a:r>
              <a:rPr lang="en-US" sz="2800" dirty="0" smtClean="0"/>
              <a:t> is an area of land with many trees. Many animals</a:t>
            </a:r>
            <a:r>
              <a:rPr lang="en-US" sz="2800" u="sng" dirty="0" smtClean="0"/>
              <a:t> </a:t>
            </a:r>
            <a:r>
              <a:rPr lang="en-US" sz="2800" dirty="0" smtClean="0"/>
              <a:t>need forests to live and survive. </a:t>
            </a:r>
          </a:p>
          <a:p>
            <a:pPr eaLnBrk="1" hangingPunct="1"/>
            <a:r>
              <a:rPr lang="en-US" sz="2800" dirty="0" smtClean="0"/>
              <a:t>Forests are very important and grow in many places around the world.</a:t>
            </a:r>
          </a:p>
          <a:p>
            <a:pPr eaLnBrk="1" hangingPunct="1"/>
            <a:r>
              <a:rPr lang="en-US" sz="2800" dirty="0" smtClean="0"/>
              <a:t> We human beings along with all living organisms form a complex web of ecological system in which we are only a part and very much dependent on this system for our very existence. </a:t>
            </a:r>
          </a:p>
          <a:p>
            <a:pPr eaLnBrk="1" hangingPunct="1">
              <a:buFontTx/>
              <a:buBlip>
                <a:blip r:embed="rId2"/>
              </a:buBlip>
            </a:pPr>
            <a:endParaRPr lang="en-US" sz="2400" b="1" dirty="0" smtClean="0"/>
          </a:p>
          <a:p>
            <a:pPr eaLnBrk="1" hangingPunct="1"/>
            <a:endParaRPr lang="en-US" sz="2400" dirty="0" smtClean="0"/>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642910" y="1357298"/>
            <a:ext cx="8229600" cy="4525962"/>
          </a:xfrm>
        </p:spPr>
        <p:txBody>
          <a:bodyPr/>
          <a:lstStyle/>
          <a:p>
            <a:pPr eaLnBrk="1" hangingPunct="1"/>
            <a:r>
              <a:rPr lang="en-US" sz="2800" dirty="0" smtClean="0"/>
              <a:t>The forest cover in the country is estimated to be 637,293 sq.km, which is 19.39% of the total geographical area. </a:t>
            </a:r>
          </a:p>
          <a:p>
            <a:pPr eaLnBrk="1" hangingPunct="1"/>
            <a:r>
              <a:rPr lang="en-US" sz="2800" dirty="0" smtClean="0"/>
              <a:t>Dense forest : 11.48% </a:t>
            </a:r>
          </a:p>
          <a:p>
            <a:pPr eaLnBrk="1" hangingPunct="1"/>
            <a:r>
              <a:rPr lang="en-US" sz="2800" dirty="0" smtClean="0"/>
              <a:t>Open forest : 7.76% </a:t>
            </a:r>
          </a:p>
          <a:p>
            <a:pPr eaLnBrk="1" hangingPunct="1"/>
            <a:r>
              <a:rPr lang="en-US" sz="2800" dirty="0" smtClean="0"/>
              <a:t>Mangrove : 0.15%. </a:t>
            </a:r>
          </a:p>
          <a:p>
            <a:pPr eaLnBrk="1" hangingPunct="1"/>
            <a:r>
              <a:rPr lang="en-US" sz="2800" dirty="0" smtClean="0"/>
              <a:t>According to the state Forest Report -1999, the dense forest cover has increased by 10,098 sq.km since 1997. </a:t>
            </a:r>
          </a:p>
          <a:p>
            <a:pPr eaLnBrk="1" hangingPunct="1">
              <a:buNone/>
            </a:pPr>
            <a:endParaRPr lang="en-US" sz="2400" dirty="0" smtClean="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571472" y="1214422"/>
            <a:ext cx="8229600" cy="5286389"/>
          </a:xfrm>
        </p:spPr>
        <p:txBody>
          <a:bodyPr/>
          <a:lstStyle/>
          <a:p>
            <a:pPr eaLnBrk="1" hangingPunct="1"/>
            <a:r>
              <a:rPr lang="en-US" sz="2800" dirty="0" smtClean="0"/>
              <a:t>Temperature and rainfall are the two of the most important things for forests. </a:t>
            </a:r>
          </a:p>
          <a:p>
            <a:pPr eaLnBrk="1" hangingPunct="1"/>
            <a:r>
              <a:rPr lang="en-US" sz="2800" dirty="0" smtClean="0"/>
              <a:t>Forests can exist from the equator to near the polar regions, but the character of the forest differs greatly. </a:t>
            </a:r>
          </a:p>
          <a:p>
            <a:pPr eaLnBrk="1" hangingPunct="1"/>
            <a:r>
              <a:rPr lang="en-US" sz="2800" dirty="0" smtClean="0"/>
              <a:t>In cold climates conifers</a:t>
            </a:r>
            <a:r>
              <a:rPr lang="en-US" sz="2800" u="sng" dirty="0" smtClean="0"/>
              <a:t> </a:t>
            </a:r>
            <a:r>
              <a:rPr lang="en-US" sz="2800" dirty="0" smtClean="0"/>
              <a:t>dominate, but in temperate and tropical climates forests are mainly of flowering plants. Rainfall is also a major factor. </a:t>
            </a:r>
          </a:p>
          <a:p>
            <a:pPr eaLnBrk="1" hangingPunct="1"/>
            <a:endParaRPr lang="en-US" sz="2800" dirty="0" smtClean="0"/>
          </a:p>
          <a:p>
            <a:pPr eaLnBrk="1" hangingPunct="1">
              <a:buFontTx/>
              <a:buNone/>
            </a:pPr>
            <a:r>
              <a:rPr lang="en-US" sz="2800" dirty="0" smtClean="0"/>
              <a:t>               </a:t>
            </a:r>
            <a:endParaRPr lang="en-US" sz="2400" dirty="0" smtClean="0"/>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C:\Users\sony\Documents\Cheetal_(spotted_deer)_at_Van_Vihar_National_Park.jpg"/>
          <p:cNvPicPr>
            <a:picLocks noGrp="1" noChangeAspect="1" noChangeArrowheads="1"/>
          </p:cNvPicPr>
          <p:nvPr>
            <p:ph idx="1"/>
          </p:nvPr>
        </p:nvPicPr>
        <p:blipFill>
          <a:blip r:embed="rId2" cstate="print"/>
          <a:srcRect/>
          <a:stretch>
            <a:fillRect/>
          </a:stretch>
        </p:blipFill>
        <p:spPr bwMode="auto">
          <a:xfrm>
            <a:off x="0" y="0"/>
            <a:ext cx="4071934" cy="4929197"/>
          </a:xfrm>
          <a:prstGeom prst="rect">
            <a:avLst/>
          </a:prstGeom>
          <a:noFill/>
        </p:spPr>
      </p:pic>
      <p:sp>
        <p:nvSpPr>
          <p:cNvPr id="5" name="TextBox 4"/>
          <p:cNvSpPr txBox="1"/>
          <p:nvPr/>
        </p:nvSpPr>
        <p:spPr>
          <a:xfrm>
            <a:off x="0" y="5214950"/>
            <a:ext cx="4071934" cy="830997"/>
          </a:xfrm>
          <a:prstGeom prst="rect">
            <a:avLst/>
          </a:prstGeom>
          <a:noFill/>
        </p:spPr>
        <p:txBody>
          <a:bodyPr wrap="square" rtlCol="0">
            <a:spAutoFit/>
          </a:bodyPr>
          <a:lstStyle/>
          <a:p>
            <a:r>
              <a:rPr lang="en-US" sz="2400" dirty="0" smtClean="0"/>
              <a:t>Madhya Pradesh has largest forest cover in India.</a:t>
            </a:r>
            <a:endParaRPr lang="en-US" sz="2400" dirty="0"/>
          </a:p>
        </p:txBody>
      </p:sp>
      <p:pic>
        <p:nvPicPr>
          <p:cNvPr id="1027" name="Picture 3" descr="C:\Users\sony\Documents\Bong_bong_falls.jpg"/>
          <p:cNvPicPr>
            <a:picLocks noChangeAspect="1" noChangeArrowheads="1"/>
          </p:cNvPicPr>
          <p:nvPr/>
        </p:nvPicPr>
        <p:blipFill>
          <a:blip r:embed="rId3"/>
          <a:srcRect/>
          <a:stretch>
            <a:fillRect/>
          </a:stretch>
        </p:blipFill>
        <p:spPr bwMode="auto">
          <a:xfrm>
            <a:off x="4786282" y="0"/>
            <a:ext cx="4357718" cy="4929198"/>
          </a:xfrm>
          <a:prstGeom prst="rect">
            <a:avLst/>
          </a:prstGeom>
          <a:noFill/>
        </p:spPr>
      </p:pic>
      <p:sp>
        <p:nvSpPr>
          <p:cNvPr id="7" name="TextBox 6"/>
          <p:cNvSpPr txBox="1"/>
          <p:nvPr/>
        </p:nvSpPr>
        <p:spPr>
          <a:xfrm>
            <a:off x="4929190" y="5214950"/>
            <a:ext cx="3857652" cy="1200329"/>
          </a:xfrm>
          <a:prstGeom prst="rect">
            <a:avLst/>
          </a:prstGeom>
          <a:noFill/>
        </p:spPr>
        <p:txBody>
          <a:bodyPr wrap="square" rtlCol="0">
            <a:spAutoFit/>
          </a:bodyPr>
          <a:lstStyle/>
          <a:p>
            <a:r>
              <a:rPr lang="en-US" sz="2400" dirty="0" smtClean="0"/>
              <a:t>Arunachal Pradesh has 2</a:t>
            </a:r>
            <a:r>
              <a:rPr lang="en-US" sz="2400" baseline="30000" dirty="0" smtClean="0"/>
              <a:t>nd</a:t>
            </a:r>
            <a:r>
              <a:rPr lang="en-US" sz="2400" dirty="0" smtClean="0"/>
              <a:t> largest forest cover in India.</a:t>
            </a:r>
            <a:endParaRPr lang="en-US" sz="24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4" descr="C:\Users\sony\Documents\1024px-Elephants_on_a_field.jpg"/>
          <p:cNvPicPr>
            <a:picLocks noGrp="1" noChangeAspect="1" noChangeArrowheads="1"/>
          </p:cNvPicPr>
          <p:nvPr>
            <p:ph idx="1"/>
          </p:nvPr>
        </p:nvPicPr>
        <p:blipFill>
          <a:blip r:embed="rId2"/>
          <a:srcRect/>
          <a:stretch>
            <a:fillRect/>
          </a:stretch>
        </p:blipFill>
        <p:spPr bwMode="auto">
          <a:xfrm>
            <a:off x="1" y="0"/>
            <a:ext cx="4143372" cy="4525963"/>
          </a:xfrm>
          <a:prstGeom prst="rect">
            <a:avLst/>
          </a:prstGeom>
          <a:noFill/>
        </p:spPr>
      </p:pic>
      <p:sp>
        <p:nvSpPr>
          <p:cNvPr id="5" name="TextBox 4"/>
          <p:cNvSpPr txBox="1"/>
          <p:nvPr/>
        </p:nvSpPr>
        <p:spPr>
          <a:xfrm>
            <a:off x="214282" y="4714884"/>
            <a:ext cx="3714776" cy="1569660"/>
          </a:xfrm>
          <a:prstGeom prst="rect">
            <a:avLst/>
          </a:prstGeom>
          <a:noFill/>
        </p:spPr>
        <p:txBody>
          <a:bodyPr wrap="square" rtlCol="0">
            <a:spAutoFit/>
          </a:bodyPr>
          <a:lstStyle/>
          <a:p>
            <a:r>
              <a:rPr lang="en-US" sz="2400" dirty="0" smtClean="0"/>
              <a:t>Chhattisgarh and Odisha are major forest covered states of India.(Chandaka forest)</a:t>
            </a:r>
            <a:endParaRPr lang="en-US" sz="2400" dirty="0"/>
          </a:p>
        </p:txBody>
      </p:sp>
      <p:pic>
        <p:nvPicPr>
          <p:cNvPr id="2050" name="Picture 2" descr="C:\Users\sony\Documents\1024px-Shola_Grasslands_and_forests_in_the_Kudremukh_National_Park,_Western_Ghats,_Karnataka.jpg"/>
          <p:cNvPicPr>
            <a:picLocks noChangeAspect="1" noChangeArrowheads="1"/>
          </p:cNvPicPr>
          <p:nvPr/>
        </p:nvPicPr>
        <p:blipFill>
          <a:blip r:embed="rId3"/>
          <a:srcRect/>
          <a:stretch>
            <a:fillRect/>
          </a:stretch>
        </p:blipFill>
        <p:spPr bwMode="auto">
          <a:xfrm>
            <a:off x="4786314" y="0"/>
            <a:ext cx="4357686" cy="4500570"/>
          </a:xfrm>
          <a:prstGeom prst="rect">
            <a:avLst/>
          </a:prstGeom>
          <a:noFill/>
        </p:spPr>
      </p:pic>
      <p:sp>
        <p:nvSpPr>
          <p:cNvPr id="7" name="TextBox 6"/>
          <p:cNvSpPr txBox="1"/>
          <p:nvPr/>
        </p:nvSpPr>
        <p:spPr>
          <a:xfrm>
            <a:off x="5072066" y="4714884"/>
            <a:ext cx="3786214" cy="1569660"/>
          </a:xfrm>
          <a:prstGeom prst="rect">
            <a:avLst/>
          </a:prstGeom>
          <a:noFill/>
        </p:spPr>
        <p:txBody>
          <a:bodyPr wrap="square" rtlCol="0">
            <a:spAutoFit/>
          </a:bodyPr>
          <a:lstStyle/>
          <a:p>
            <a:r>
              <a:rPr lang="en-US" sz="2400" dirty="0" smtClean="0"/>
              <a:t>Western ghats are another forest cover of India. Kundermukh forest  in Karnataka</a:t>
            </a:r>
            <a:endParaRPr lang="en-US" sz="2400" dirty="0"/>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Forests are classified </a:t>
            </a:r>
            <a:endParaRPr lang="en-US" dirty="0"/>
          </a:p>
        </p:txBody>
      </p:sp>
      <p:sp>
        <p:nvSpPr>
          <p:cNvPr id="23" name="Rectangle 22"/>
          <p:cNvSpPr/>
          <p:nvPr/>
        </p:nvSpPr>
        <p:spPr>
          <a:xfrm>
            <a:off x="0" y="4876800"/>
            <a:ext cx="9144000" cy="5334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4" name="Straight Arrow Connector 33"/>
          <p:cNvCxnSpPr/>
          <p:nvPr/>
        </p:nvCxnSpPr>
        <p:spPr>
          <a:xfrm flipV="1">
            <a:off x="1295400" y="5057900"/>
            <a:ext cx="1600200" cy="10934"/>
          </a:xfrm>
          <a:prstGeom prst="straightConnector1">
            <a:avLst/>
          </a:prstGeom>
          <a:ln w="38100">
            <a:solidFill>
              <a:schemeClr val="bg1"/>
            </a:solidFill>
            <a:tailEnd type="arrow"/>
          </a:ln>
        </p:spPr>
        <p:style>
          <a:lnRef idx="1">
            <a:schemeClr val="accent2"/>
          </a:lnRef>
          <a:fillRef idx="0">
            <a:schemeClr val="accent2"/>
          </a:fillRef>
          <a:effectRef idx="0">
            <a:schemeClr val="accent2"/>
          </a:effectRef>
          <a:fontRef idx="minor">
            <a:schemeClr val="tx1"/>
          </a:fontRef>
        </p:style>
      </p:cxnSp>
      <p:grpSp>
        <p:nvGrpSpPr>
          <p:cNvPr id="2" name="Group 47"/>
          <p:cNvGrpSpPr/>
          <p:nvPr/>
        </p:nvGrpSpPr>
        <p:grpSpPr>
          <a:xfrm>
            <a:off x="838200" y="1905001"/>
            <a:ext cx="2590800" cy="2057401"/>
            <a:chOff x="838199" y="1905000"/>
            <a:chExt cx="2849881" cy="3132544"/>
          </a:xfrm>
        </p:grpSpPr>
        <p:sp>
          <p:nvSpPr>
            <p:cNvPr id="44" name="Freeform 11"/>
            <p:cNvSpPr>
              <a:spLocks/>
            </p:cNvSpPr>
            <p:nvPr/>
          </p:nvSpPr>
          <p:spPr bwMode="auto">
            <a:xfrm>
              <a:off x="838200" y="1905001"/>
              <a:ext cx="2766060" cy="3132543"/>
            </a:xfrm>
            <a:custGeom>
              <a:avLst/>
              <a:gdLst/>
              <a:ahLst/>
              <a:cxnLst>
                <a:cxn ang="0">
                  <a:pos x="2466" y="200"/>
                </a:cxn>
                <a:cxn ang="0">
                  <a:pos x="2462" y="160"/>
                </a:cxn>
                <a:cxn ang="0">
                  <a:pos x="2450" y="124"/>
                </a:cxn>
                <a:cxn ang="0">
                  <a:pos x="2432" y="90"/>
                </a:cxn>
                <a:cxn ang="0">
                  <a:pos x="2406" y="60"/>
                </a:cxn>
                <a:cxn ang="0">
                  <a:pos x="2378" y="36"/>
                </a:cxn>
                <a:cxn ang="0">
                  <a:pos x="2344" y="16"/>
                </a:cxn>
                <a:cxn ang="0">
                  <a:pos x="2306" y="6"/>
                </a:cxn>
                <a:cxn ang="0">
                  <a:pos x="2266" y="0"/>
                </a:cxn>
                <a:cxn ang="0">
                  <a:pos x="200" y="0"/>
                </a:cxn>
                <a:cxn ang="0">
                  <a:pos x="160" y="6"/>
                </a:cxn>
                <a:cxn ang="0">
                  <a:pos x="122" y="16"/>
                </a:cxn>
                <a:cxn ang="0">
                  <a:pos x="88" y="36"/>
                </a:cxn>
                <a:cxn ang="0">
                  <a:pos x="60" y="60"/>
                </a:cxn>
                <a:cxn ang="0">
                  <a:pos x="34" y="90"/>
                </a:cxn>
                <a:cxn ang="0">
                  <a:pos x="16" y="124"/>
                </a:cxn>
                <a:cxn ang="0">
                  <a:pos x="4" y="160"/>
                </a:cxn>
                <a:cxn ang="0">
                  <a:pos x="0" y="200"/>
                </a:cxn>
                <a:cxn ang="0">
                  <a:pos x="0" y="724"/>
                </a:cxn>
                <a:cxn ang="0">
                  <a:pos x="4" y="756"/>
                </a:cxn>
                <a:cxn ang="0">
                  <a:pos x="10" y="786"/>
                </a:cxn>
                <a:cxn ang="0">
                  <a:pos x="22" y="814"/>
                </a:cxn>
                <a:cxn ang="0">
                  <a:pos x="58" y="864"/>
                </a:cxn>
                <a:cxn ang="0">
                  <a:pos x="106" y="900"/>
                </a:cxn>
                <a:cxn ang="0">
                  <a:pos x="134" y="914"/>
                </a:cxn>
                <a:cxn ang="0">
                  <a:pos x="138" y="914"/>
                </a:cxn>
                <a:cxn ang="0">
                  <a:pos x="154" y="918"/>
                </a:cxn>
                <a:cxn ang="0">
                  <a:pos x="184" y="922"/>
                </a:cxn>
                <a:cxn ang="0">
                  <a:pos x="206" y="924"/>
                </a:cxn>
                <a:cxn ang="0">
                  <a:pos x="232" y="932"/>
                </a:cxn>
                <a:cxn ang="0">
                  <a:pos x="280" y="954"/>
                </a:cxn>
                <a:cxn ang="0">
                  <a:pos x="322" y="984"/>
                </a:cxn>
                <a:cxn ang="0">
                  <a:pos x="360" y="1022"/>
                </a:cxn>
                <a:cxn ang="0">
                  <a:pos x="392" y="1064"/>
                </a:cxn>
                <a:cxn ang="0">
                  <a:pos x="416" y="1112"/>
                </a:cxn>
                <a:cxn ang="0">
                  <a:pos x="434" y="1166"/>
                </a:cxn>
                <a:cxn ang="0">
                  <a:pos x="442" y="1222"/>
                </a:cxn>
                <a:cxn ang="0">
                  <a:pos x="446" y="1252"/>
                </a:cxn>
                <a:cxn ang="0">
                  <a:pos x="446" y="2104"/>
                </a:cxn>
                <a:cxn ang="0">
                  <a:pos x="446" y="2124"/>
                </a:cxn>
                <a:cxn ang="0">
                  <a:pos x="454" y="2164"/>
                </a:cxn>
                <a:cxn ang="0">
                  <a:pos x="470" y="2200"/>
                </a:cxn>
                <a:cxn ang="0">
                  <a:pos x="492" y="2232"/>
                </a:cxn>
                <a:cxn ang="0">
                  <a:pos x="518" y="2258"/>
                </a:cxn>
                <a:cxn ang="0">
                  <a:pos x="550" y="2280"/>
                </a:cxn>
                <a:cxn ang="0">
                  <a:pos x="586" y="2296"/>
                </a:cxn>
                <a:cxn ang="0">
                  <a:pos x="626" y="2304"/>
                </a:cxn>
                <a:cxn ang="0">
                  <a:pos x="2266" y="2304"/>
                </a:cxn>
                <a:cxn ang="0">
                  <a:pos x="2286" y="2304"/>
                </a:cxn>
                <a:cxn ang="0">
                  <a:pos x="2324" y="2296"/>
                </a:cxn>
                <a:cxn ang="0">
                  <a:pos x="2360" y="2280"/>
                </a:cxn>
                <a:cxn ang="0">
                  <a:pos x="2392" y="2258"/>
                </a:cxn>
                <a:cxn ang="0">
                  <a:pos x="2420" y="2232"/>
                </a:cxn>
                <a:cxn ang="0">
                  <a:pos x="2442" y="2200"/>
                </a:cxn>
                <a:cxn ang="0">
                  <a:pos x="2456" y="2164"/>
                </a:cxn>
                <a:cxn ang="0">
                  <a:pos x="2464" y="2124"/>
                </a:cxn>
                <a:cxn ang="0">
                  <a:pos x="2466" y="756"/>
                </a:cxn>
                <a:cxn ang="0">
                  <a:pos x="2464" y="740"/>
                </a:cxn>
                <a:cxn ang="0">
                  <a:pos x="2466" y="724"/>
                </a:cxn>
              </a:cxnLst>
              <a:rect l="0" t="0" r="r" b="b"/>
              <a:pathLst>
                <a:path w="2466" h="2304">
                  <a:moveTo>
                    <a:pt x="2466" y="200"/>
                  </a:moveTo>
                  <a:lnTo>
                    <a:pt x="2466" y="200"/>
                  </a:lnTo>
                  <a:lnTo>
                    <a:pt x="2464" y="180"/>
                  </a:lnTo>
                  <a:lnTo>
                    <a:pt x="2462" y="160"/>
                  </a:lnTo>
                  <a:lnTo>
                    <a:pt x="2456" y="142"/>
                  </a:lnTo>
                  <a:lnTo>
                    <a:pt x="2450" y="124"/>
                  </a:lnTo>
                  <a:lnTo>
                    <a:pt x="2442" y="106"/>
                  </a:lnTo>
                  <a:lnTo>
                    <a:pt x="2432" y="90"/>
                  </a:lnTo>
                  <a:lnTo>
                    <a:pt x="2420" y="74"/>
                  </a:lnTo>
                  <a:lnTo>
                    <a:pt x="2406" y="60"/>
                  </a:lnTo>
                  <a:lnTo>
                    <a:pt x="2392" y="46"/>
                  </a:lnTo>
                  <a:lnTo>
                    <a:pt x="2378" y="36"/>
                  </a:lnTo>
                  <a:lnTo>
                    <a:pt x="2360" y="26"/>
                  </a:lnTo>
                  <a:lnTo>
                    <a:pt x="2344" y="16"/>
                  </a:lnTo>
                  <a:lnTo>
                    <a:pt x="2324" y="10"/>
                  </a:lnTo>
                  <a:lnTo>
                    <a:pt x="2306" y="6"/>
                  </a:lnTo>
                  <a:lnTo>
                    <a:pt x="2286" y="2"/>
                  </a:lnTo>
                  <a:lnTo>
                    <a:pt x="2266" y="0"/>
                  </a:lnTo>
                  <a:lnTo>
                    <a:pt x="200" y="0"/>
                  </a:lnTo>
                  <a:lnTo>
                    <a:pt x="200" y="0"/>
                  </a:lnTo>
                  <a:lnTo>
                    <a:pt x="180" y="2"/>
                  </a:lnTo>
                  <a:lnTo>
                    <a:pt x="160" y="6"/>
                  </a:lnTo>
                  <a:lnTo>
                    <a:pt x="142" y="10"/>
                  </a:lnTo>
                  <a:lnTo>
                    <a:pt x="122" y="16"/>
                  </a:lnTo>
                  <a:lnTo>
                    <a:pt x="106" y="26"/>
                  </a:lnTo>
                  <a:lnTo>
                    <a:pt x="88" y="36"/>
                  </a:lnTo>
                  <a:lnTo>
                    <a:pt x="74" y="46"/>
                  </a:lnTo>
                  <a:lnTo>
                    <a:pt x="60" y="60"/>
                  </a:lnTo>
                  <a:lnTo>
                    <a:pt x="46" y="74"/>
                  </a:lnTo>
                  <a:lnTo>
                    <a:pt x="34" y="90"/>
                  </a:lnTo>
                  <a:lnTo>
                    <a:pt x="24" y="106"/>
                  </a:lnTo>
                  <a:lnTo>
                    <a:pt x="16" y="124"/>
                  </a:lnTo>
                  <a:lnTo>
                    <a:pt x="10" y="142"/>
                  </a:lnTo>
                  <a:lnTo>
                    <a:pt x="4" y="160"/>
                  </a:lnTo>
                  <a:lnTo>
                    <a:pt x="2" y="180"/>
                  </a:lnTo>
                  <a:lnTo>
                    <a:pt x="0" y="200"/>
                  </a:lnTo>
                  <a:lnTo>
                    <a:pt x="0" y="724"/>
                  </a:lnTo>
                  <a:lnTo>
                    <a:pt x="0" y="724"/>
                  </a:lnTo>
                  <a:lnTo>
                    <a:pt x="2" y="740"/>
                  </a:lnTo>
                  <a:lnTo>
                    <a:pt x="4" y="756"/>
                  </a:lnTo>
                  <a:lnTo>
                    <a:pt x="6" y="772"/>
                  </a:lnTo>
                  <a:lnTo>
                    <a:pt x="10" y="786"/>
                  </a:lnTo>
                  <a:lnTo>
                    <a:pt x="16" y="800"/>
                  </a:lnTo>
                  <a:lnTo>
                    <a:pt x="22" y="814"/>
                  </a:lnTo>
                  <a:lnTo>
                    <a:pt x="38" y="840"/>
                  </a:lnTo>
                  <a:lnTo>
                    <a:pt x="58" y="864"/>
                  </a:lnTo>
                  <a:lnTo>
                    <a:pt x="80" y="884"/>
                  </a:lnTo>
                  <a:lnTo>
                    <a:pt x="106" y="900"/>
                  </a:lnTo>
                  <a:lnTo>
                    <a:pt x="134" y="912"/>
                  </a:lnTo>
                  <a:lnTo>
                    <a:pt x="134" y="914"/>
                  </a:lnTo>
                  <a:lnTo>
                    <a:pt x="134" y="914"/>
                  </a:lnTo>
                  <a:lnTo>
                    <a:pt x="138" y="914"/>
                  </a:lnTo>
                  <a:lnTo>
                    <a:pt x="138" y="914"/>
                  </a:lnTo>
                  <a:lnTo>
                    <a:pt x="154" y="918"/>
                  </a:lnTo>
                  <a:lnTo>
                    <a:pt x="168" y="920"/>
                  </a:lnTo>
                  <a:lnTo>
                    <a:pt x="184" y="922"/>
                  </a:lnTo>
                  <a:lnTo>
                    <a:pt x="200" y="924"/>
                  </a:lnTo>
                  <a:lnTo>
                    <a:pt x="206" y="924"/>
                  </a:lnTo>
                  <a:lnTo>
                    <a:pt x="206" y="924"/>
                  </a:lnTo>
                  <a:lnTo>
                    <a:pt x="232" y="932"/>
                  </a:lnTo>
                  <a:lnTo>
                    <a:pt x="256" y="942"/>
                  </a:lnTo>
                  <a:lnTo>
                    <a:pt x="280" y="954"/>
                  </a:lnTo>
                  <a:lnTo>
                    <a:pt x="302" y="968"/>
                  </a:lnTo>
                  <a:lnTo>
                    <a:pt x="322" y="984"/>
                  </a:lnTo>
                  <a:lnTo>
                    <a:pt x="342" y="1002"/>
                  </a:lnTo>
                  <a:lnTo>
                    <a:pt x="360" y="1022"/>
                  </a:lnTo>
                  <a:lnTo>
                    <a:pt x="376" y="1042"/>
                  </a:lnTo>
                  <a:lnTo>
                    <a:pt x="392" y="1064"/>
                  </a:lnTo>
                  <a:lnTo>
                    <a:pt x="404" y="1088"/>
                  </a:lnTo>
                  <a:lnTo>
                    <a:pt x="416" y="1112"/>
                  </a:lnTo>
                  <a:lnTo>
                    <a:pt x="426" y="1138"/>
                  </a:lnTo>
                  <a:lnTo>
                    <a:pt x="434" y="1166"/>
                  </a:lnTo>
                  <a:lnTo>
                    <a:pt x="440" y="1194"/>
                  </a:lnTo>
                  <a:lnTo>
                    <a:pt x="442" y="1222"/>
                  </a:lnTo>
                  <a:lnTo>
                    <a:pt x="444" y="1252"/>
                  </a:lnTo>
                  <a:lnTo>
                    <a:pt x="446" y="1252"/>
                  </a:lnTo>
                  <a:lnTo>
                    <a:pt x="446" y="1260"/>
                  </a:lnTo>
                  <a:lnTo>
                    <a:pt x="446" y="2104"/>
                  </a:lnTo>
                  <a:lnTo>
                    <a:pt x="446" y="2104"/>
                  </a:lnTo>
                  <a:lnTo>
                    <a:pt x="446" y="2124"/>
                  </a:lnTo>
                  <a:lnTo>
                    <a:pt x="450" y="2144"/>
                  </a:lnTo>
                  <a:lnTo>
                    <a:pt x="454" y="2164"/>
                  </a:lnTo>
                  <a:lnTo>
                    <a:pt x="462" y="2182"/>
                  </a:lnTo>
                  <a:lnTo>
                    <a:pt x="470" y="2200"/>
                  </a:lnTo>
                  <a:lnTo>
                    <a:pt x="480" y="2216"/>
                  </a:lnTo>
                  <a:lnTo>
                    <a:pt x="492" y="2232"/>
                  </a:lnTo>
                  <a:lnTo>
                    <a:pt x="504" y="2246"/>
                  </a:lnTo>
                  <a:lnTo>
                    <a:pt x="518" y="2258"/>
                  </a:lnTo>
                  <a:lnTo>
                    <a:pt x="534" y="2270"/>
                  </a:lnTo>
                  <a:lnTo>
                    <a:pt x="550" y="2280"/>
                  </a:lnTo>
                  <a:lnTo>
                    <a:pt x="568" y="2288"/>
                  </a:lnTo>
                  <a:lnTo>
                    <a:pt x="586" y="2296"/>
                  </a:lnTo>
                  <a:lnTo>
                    <a:pt x="606" y="2300"/>
                  </a:lnTo>
                  <a:lnTo>
                    <a:pt x="626" y="2304"/>
                  </a:lnTo>
                  <a:lnTo>
                    <a:pt x="646" y="2304"/>
                  </a:lnTo>
                  <a:lnTo>
                    <a:pt x="2266" y="2304"/>
                  </a:lnTo>
                  <a:lnTo>
                    <a:pt x="2266" y="2304"/>
                  </a:lnTo>
                  <a:lnTo>
                    <a:pt x="2286" y="2304"/>
                  </a:lnTo>
                  <a:lnTo>
                    <a:pt x="2306" y="2300"/>
                  </a:lnTo>
                  <a:lnTo>
                    <a:pt x="2324" y="2296"/>
                  </a:lnTo>
                  <a:lnTo>
                    <a:pt x="2344" y="2288"/>
                  </a:lnTo>
                  <a:lnTo>
                    <a:pt x="2360" y="2280"/>
                  </a:lnTo>
                  <a:lnTo>
                    <a:pt x="2378" y="2270"/>
                  </a:lnTo>
                  <a:lnTo>
                    <a:pt x="2392" y="2258"/>
                  </a:lnTo>
                  <a:lnTo>
                    <a:pt x="2406" y="2246"/>
                  </a:lnTo>
                  <a:lnTo>
                    <a:pt x="2420" y="2232"/>
                  </a:lnTo>
                  <a:lnTo>
                    <a:pt x="2432" y="2216"/>
                  </a:lnTo>
                  <a:lnTo>
                    <a:pt x="2442" y="2200"/>
                  </a:lnTo>
                  <a:lnTo>
                    <a:pt x="2450" y="2182"/>
                  </a:lnTo>
                  <a:lnTo>
                    <a:pt x="2456" y="2164"/>
                  </a:lnTo>
                  <a:lnTo>
                    <a:pt x="2462" y="2144"/>
                  </a:lnTo>
                  <a:lnTo>
                    <a:pt x="2464" y="2124"/>
                  </a:lnTo>
                  <a:lnTo>
                    <a:pt x="2466" y="2104"/>
                  </a:lnTo>
                  <a:lnTo>
                    <a:pt x="2466" y="756"/>
                  </a:lnTo>
                  <a:lnTo>
                    <a:pt x="2466" y="756"/>
                  </a:lnTo>
                  <a:lnTo>
                    <a:pt x="2464" y="740"/>
                  </a:lnTo>
                  <a:lnTo>
                    <a:pt x="2464" y="740"/>
                  </a:lnTo>
                  <a:lnTo>
                    <a:pt x="2466" y="724"/>
                  </a:lnTo>
                  <a:lnTo>
                    <a:pt x="2466" y="200"/>
                  </a:lnTo>
                  <a:close/>
                </a:path>
              </a:pathLst>
            </a:custGeom>
            <a:solidFill>
              <a:srgbClr val="2DBCFE"/>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45" name="TextBox 44"/>
            <p:cNvSpPr txBox="1"/>
            <p:nvPr/>
          </p:nvSpPr>
          <p:spPr>
            <a:xfrm>
              <a:off x="838199" y="1905000"/>
              <a:ext cx="767390" cy="1546422"/>
            </a:xfrm>
            <a:prstGeom prst="rect">
              <a:avLst/>
            </a:prstGeom>
            <a:noFill/>
          </p:spPr>
          <p:txBody>
            <a:bodyPr wrap="none" rtlCol="0">
              <a:spAutoFit/>
            </a:bodyPr>
            <a:lstStyle/>
            <a:p>
              <a:r>
                <a:rPr lang="en-US" sz="6000" dirty="0" smtClean="0">
                  <a:latin typeface="Arial Black" pitchFamily="34" charset="0"/>
                </a:rPr>
                <a:t>1</a:t>
              </a:r>
              <a:endParaRPr lang="en-US" sz="6000" dirty="0">
                <a:latin typeface="Arial Black" pitchFamily="34" charset="0"/>
              </a:endParaRPr>
            </a:p>
          </p:txBody>
        </p:sp>
        <p:cxnSp>
          <p:nvCxnSpPr>
            <p:cNvPr id="46" name="Straight Connector 45"/>
            <p:cNvCxnSpPr/>
            <p:nvPr/>
          </p:nvCxnSpPr>
          <p:spPr>
            <a:xfrm rot="5400000">
              <a:off x="189732" y="3465539"/>
              <a:ext cx="2818606" cy="39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676399" y="2021020"/>
              <a:ext cx="2011681" cy="1265254"/>
            </a:xfrm>
            <a:prstGeom prst="rect">
              <a:avLst/>
            </a:prstGeom>
            <a:noFill/>
          </p:spPr>
          <p:txBody>
            <a:bodyPr wrap="square" rtlCol="0">
              <a:spAutoFit/>
            </a:bodyPr>
            <a:lstStyle/>
            <a:p>
              <a:r>
                <a:rPr lang="en-US" sz="2400" dirty="0" smtClean="0"/>
                <a:t>Reserved forest</a:t>
              </a:r>
              <a:endParaRPr lang="en-US" sz="2400" dirty="0"/>
            </a:p>
          </p:txBody>
        </p:sp>
      </p:grpSp>
      <p:cxnSp>
        <p:nvCxnSpPr>
          <p:cNvPr id="58" name="Straight Arrow Connector 57"/>
          <p:cNvCxnSpPr/>
          <p:nvPr/>
        </p:nvCxnSpPr>
        <p:spPr>
          <a:xfrm flipV="1">
            <a:off x="4343400" y="5057900"/>
            <a:ext cx="1600200" cy="10934"/>
          </a:xfrm>
          <a:prstGeom prst="straightConnector1">
            <a:avLst/>
          </a:prstGeom>
          <a:ln w="38100">
            <a:solidFill>
              <a:schemeClr val="bg1"/>
            </a:solidFill>
            <a:tailEnd type="arrow"/>
          </a:ln>
        </p:spPr>
        <p:style>
          <a:lnRef idx="1">
            <a:schemeClr val="accent2"/>
          </a:lnRef>
          <a:fillRef idx="0">
            <a:schemeClr val="accent2"/>
          </a:fillRef>
          <a:effectRef idx="0">
            <a:schemeClr val="accent2"/>
          </a:effectRef>
          <a:fontRef idx="minor">
            <a:schemeClr val="tx1"/>
          </a:fontRef>
        </p:style>
      </p:cxnSp>
      <p:grpSp>
        <p:nvGrpSpPr>
          <p:cNvPr id="3" name="Group 58"/>
          <p:cNvGrpSpPr/>
          <p:nvPr/>
        </p:nvGrpSpPr>
        <p:grpSpPr>
          <a:xfrm>
            <a:off x="3733800" y="1904999"/>
            <a:ext cx="2590800" cy="2057402"/>
            <a:chOff x="838199" y="1904998"/>
            <a:chExt cx="2849881" cy="3132546"/>
          </a:xfrm>
        </p:grpSpPr>
        <p:sp>
          <p:nvSpPr>
            <p:cNvPr id="60" name="Freeform 11"/>
            <p:cNvSpPr>
              <a:spLocks/>
            </p:cNvSpPr>
            <p:nvPr/>
          </p:nvSpPr>
          <p:spPr bwMode="auto">
            <a:xfrm>
              <a:off x="838200" y="1905001"/>
              <a:ext cx="2766060" cy="3132543"/>
            </a:xfrm>
            <a:custGeom>
              <a:avLst/>
              <a:gdLst/>
              <a:ahLst/>
              <a:cxnLst>
                <a:cxn ang="0">
                  <a:pos x="2466" y="200"/>
                </a:cxn>
                <a:cxn ang="0">
                  <a:pos x="2462" y="160"/>
                </a:cxn>
                <a:cxn ang="0">
                  <a:pos x="2450" y="124"/>
                </a:cxn>
                <a:cxn ang="0">
                  <a:pos x="2432" y="90"/>
                </a:cxn>
                <a:cxn ang="0">
                  <a:pos x="2406" y="60"/>
                </a:cxn>
                <a:cxn ang="0">
                  <a:pos x="2378" y="36"/>
                </a:cxn>
                <a:cxn ang="0">
                  <a:pos x="2344" y="16"/>
                </a:cxn>
                <a:cxn ang="0">
                  <a:pos x="2306" y="6"/>
                </a:cxn>
                <a:cxn ang="0">
                  <a:pos x="2266" y="0"/>
                </a:cxn>
                <a:cxn ang="0">
                  <a:pos x="200" y="0"/>
                </a:cxn>
                <a:cxn ang="0">
                  <a:pos x="160" y="6"/>
                </a:cxn>
                <a:cxn ang="0">
                  <a:pos x="122" y="16"/>
                </a:cxn>
                <a:cxn ang="0">
                  <a:pos x="88" y="36"/>
                </a:cxn>
                <a:cxn ang="0">
                  <a:pos x="60" y="60"/>
                </a:cxn>
                <a:cxn ang="0">
                  <a:pos x="34" y="90"/>
                </a:cxn>
                <a:cxn ang="0">
                  <a:pos x="16" y="124"/>
                </a:cxn>
                <a:cxn ang="0">
                  <a:pos x="4" y="160"/>
                </a:cxn>
                <a:cxn ang="0">
                  <a:pos x="0" y="200"/>
                </a:cxn>
                <a:cxn ang="0">
                  <a:pos x="0" y="724"/>
                </a:cxn>
                <a:cxn ang="0">
                  <a:pos x="4" y="756"/>
                </a:cxn>
                <a:cxn ang="0">
                  <a:pos x="10" y="786"/>
                </a:cxn>
                <a:cxn ang="0">
                  <a:pos x="22" y="814"/>
                </a:cxn>
                <a:cxn ang="0">
                  <a:pos x="58" y="864"/>
                </a:cxn>
                <a:cxn ang="0">
                  <a:pos x="106" y="900"/>
                </a:cxn>
                <a:cxn ang="0">
                  <a:pos x="134" y="914"/>
                </a:cxn>
                <a:cxn ang="0">
                  <a:pos x="138" y="914"/>
                </a:cxn>
                <a:cxn ang="0">
                  <a:pos x="154" y="918"/>
                </a:cxn>
                <a:cxn ang="0">
                  <a:pos x="184" y="922"/>
                </a:cxn>
                <a:cxn ang="0">
                  <a:pos x="206" y="924"/>
                </a:cxn>
                <a:cxn ang="0">
                  <a:pos x="232" y="932"/>
                </a:cxn>
                <a:cxn ang="0">
                  <a:pos x="280" y="954"/>
                </a:cxn>
                <a:cxn ang="0">
                  <a:pos x="322" y="984"/>
                </a:cxn>
                <a:cxn ang="0">
                  <a:pos x="360" y="1022"/>
                </a:cxn>
                <a:cxn ang="0">
                  <a:pos x="392" y="1064"/>
                </a:cxn>
                <a:cxn ang="0">
                  <a:pos x="416" y="1112"/>
                </a:cxn>
                <a:cxn ang="0">
                  <a:pos x="434" y="1166"/>
                </a:cxn>
                <a:cxn ang="0">
                  <a:pos x="442" y="1222"/>
                </a:cxn>
                <a:cxn ang="0">
                  <a:pos x="446" y="1252"/>
                </a:cxn>
                <a:cxn ang="0">
                  <a:pos x="446" y="2104"/>
                </a:cxn>
                <a:cxn ang="0">
                  <a:pos x="446" y="2124"/>
                </a:cxn>
                <a:cxn ang="0">
                  <a:pos x="454" y="2164"/>
                </a:cxn>
                <a:cxn ang="0">
                  <a:pos x="470" y="2200"/>
                </a:cxn>
                <a:cxn ang="0">
                  <a:pos x="492" y="2232"/>
                </a:cxn>
                <a:cxn ang="0">
                  <a:pos x="518" y="2258"/>
                </a:cxn>
                <a:cxn ang="0">
                  <a:pos x="550" y="2280"/>
                </a:cxn>
                <a:cxn ang="0">
                  <a:pos x="586" y="2296"/>
                </a:cxn>
                <a:cxn ang="0">
                  <a:pos x="626" y="2304"/>
                </a:cxn>
                <a:cxn ang="0">
                  <a:pos x="2266" y="2304"/>
                </a:cxn>
                <a:cxn ang="0">
                  <a:pos x="2286" y="2304"/>
                </a:cxn>
                <a:cxn ang="0">
                  <a:pos x="2324" y="2296"/>
                </a:cxn>
                <a:cxn ang="0">
                  <a:pos x="2360" y="2280"/>
                </a:cxn>
                <a:cxn ang="0">
                  <a:pos x="2392" y="2258"/>
                </a:cxn>
                <a:cxn ang="0">
                  <a:pos x="2420" y="2232"/>
                </a:cxn>
                <a:cxn ang="0">
                  <a:pos x="2442" y="2200"/>
                </a:cxn>
                <a:cxn ang="0">
                  <a:pos x="2456" y="2164"/>
                </a:cxn>
                <a:cxn ang="0">
                  <a:pos x="2464" y="2124"/>
                </a:cxn>
                <a:cxn ang="0">
                  <a:pos x="2466" y="756"/>
                </a:cxn>
                <a:cxn ang="0">
                  <a:pos x="2464" y="740"/>
                </a:cxn>
                <a:cxn ang="0">
                  <a:pos x="2466" y="724"/>
                </a:cxn>
              </a:cxnLst>
              <a:rect l="0" t="0" r="r" b="b"/>
              <a:pathLst>
                <a:path w="2466" h="2304">
                  <a:moveTo>
                    <a:pt x="2466" y="200"/>
                  </a:moveTo>
                  <a:lnTo>
                    <a:pt x="2466" y="200"/>
                  </a:lnTo>
                  <a:lnTo>
                    <a:pt x="2464" y="180"/>
                  </a:lnTo>
                  <a:lnTo>
                    <a:pt x="2462" y="160"/>
                  </a:lnTo>
                  <a:lnTo>
                    <a:pt x="2456" y="142"/>
                  </a:lnTo>
                  <a:lnTo>
                    <a:pt x="2450" y="124"/>
                  </a:lnTo>
                  <a:lnTo>
                    <a:pt x="2442" y="106"/>
                  </a:lnTo>
                  <a:lnTo>
                    <a:pt x="2432" y="90"/>
                  </a:lnTo>
                  <a:lnTo>
                    <a:pt x="2420" y="74"/>
                  </a:lnTo>
                  <a:lnTo>
                    <a:pt x="2406" y="60"/>
                  </a:lnTo>
                  <a:lnTo>
                    <a:pt x="2392" y="46"/>
                  </a:lnTo>
                  <a:lnTo>
                    <a:pt x="2378" y="36"/>
                  </a:lnTo>
                  <a:lnTo>
                    <a:pt x="2360" y="26"/>
                  </a:lnTo>
                  <a:lnTo>
                    <a:pt x="2344" y="16"/>
                  </a:lnTo>
                  <a:lnTo>
                    <a:pt x="2324" y="10"/>
                  </a:lnTo>
                  <a:lnTo>
                    <a:pt x="2306" y="6"/>
                  </a:lnTo>
                  <a:lnTo>
                    <a:pt x="2286" y="2"/>
                  </a:lnTo>
                  <a:lnTo>
                    <a:pt x="2266" y="0"/>
                  </a:lnTo>
                  <a:lnTo>
                    <a:pt x="200" y="0"/>
                  </a:lnTo>
                  <a:lnTo>
                    <a:pt x="200" y="0"/>
                  </a:lnTo>
                  <a:lnTo>
                    <a:pt x="180" y="2"/>
                  </a:lnTo>
                  <a:lnTo>
                    <a:pt x="160" y="6"/>
                  </a:lnTo>
                  <a:lnTo>
                    <a:pt x="142" y="10"/>
                  </a:lnTo>
                  <a:lnTo>
                    <a:pt x="122" y="16"/>
                  </a:lnTo>
                  <a:lnTo>
                    <a:pt x="106" y="26"/>
                  </a:lnTo>
                  <a:lnTo>
                    <a:pt x="88" y="36"/>
                  </a:lnTo>
                  <a:lnTo>
                    <a:pt x="74" y="46"/>
                  </a:lnTo>
                  <a:lnTo>
                    <a:pt x="60" y="60"/>
                  </a:lnTo>
                  <a:lnTo>
                    <a:pt x="46" y="74"/>
                  </a:lnTo>
                  <a:lnTo>
                    <a:pt x="34" y="90"/>
                  </a:lnTo>
                  <a:lnTo>
                    <a:pt x="24" y="106"/>
                  </a:lnTo>
                  <a:lnTo>
                    <a:pt x="16" y="124"/>
                  </a:lnTo>
                  <a:lnTo>
                    <a:pt x="10" y="142"/>
                  </a:lnTo>
                  <a:lnTo>
                    <a:pt x="4" y="160"/>
                  </a:lnTo>
                  <a:lnTo>
                    <a:pt x="2" y="180"/>
                  </a:lnTo>
                  <a:lnTo>
                    <a:pt x="0" y="200"/>
                  </a:lnTo>
                  <a:lnTo>
                    <a:pt x="0" y="724"/>
                  </a:lnTo>
                  <a:lnTo>
                    <a:pt x="0" y="724"/>
                  </a:lnTo>
                  <a:lnTo>
                    <a:pt x="2" y="740"/>
                  </a:lnTo>
                  <a:lnTo>
                    <a:pt x="4" y="756"/>
                  </a:lnTo>
                  <a:lnTo>
                    <a:pt x="6" y="772"/>
                  </a:lnTo>
                  <a:lnTo>
                    <a:pt x="10" y="786"/>
                  </a:lnTo>
                  <a:lnTo>
                    <a:pt x="16" y="800"/>
                  </a:lnTo>
                  <a:lnTo>
                    <a:pt x="22" y="814"/>
                  </a:lnTo>
                  <a:lnTo>
                    <a:pt x="38" y="840"/>
                  </a:lnTo>
                  <a:lnTo>
                    <a:pt x="58" y="864"/>
                  </a:lnTo>
                  <a:lnTo>
                    <a:pt x="80" y="884"/>
                  </a:lnTo>
                  <a:lnTo>
                    <a:pt x="106" y="900"/>
                  </a:lnTo>
                  <a:lnTo>
                    <a:pt x="134" y="912"/>
                  </a:lnTo>
                  <a:lnTo>
                    <a:pt x="134" y="914"/>
                  </a:lnTo>
                  <a:lnTo>
                    <a:pt x="134" y="914"/>
                  </a:lnTo>
                  <a:lnTo>
                    <a:pt x="138" y="914"/>
                  </a:lnTo>
                  <a:lnTo>
                    <a:pt x="138" y="914"/>
                  </a:lnTo>
                  <a:lnTo>
                    <a:pt x="154" y="918"/>
                  </a:lnTo>
                  <a:lnTo>
                    <a:pt x="168" y="920"/>
                  </a:lnTo>
                  <a:lnTo>
                    <a:pt x="184" y="922"/>
                  </a:lnTo>
                  <a:lnTo>
                    <a:pt x="200" y="924"/>
                  </a:lnTo>
                  <a:lnTo>
                    <a:pt x="206" y="924"/>
                  </a:lnTo>
                  <a:lnTo>
                    <a:pt x="206" y="924"/>
                  </a:lnTo>
                  <a:lnTo>
                    <a:pt x="232" y="932"/>
                  </a:lnTo>
                  <a:lnTo>
                    <a:pt x="256" y="942"/>
                  </a:lnTo>
                  <a:lnTo>
                    <a:pt x="280" y="954"/>
                  </a:lnTo>
                  <a:lnTo>
                    <a:pt x="302" y="968"/>
                  </a:lnTo>
                  <a:lnTo>
                    <a:pt x="322" y="984"/>
                  </a:lnTo>
                  <a:lnTo>
                    <a:pt x="342" y="1002"/>
                  </a:lnTo>
                  <a:lnTo>
                    <a:pt x="360" y="1022"/>
                  </a:lnTo>
                  <a:lnTo>
                    <a:pt x="376" y="1042"/>
                  </a:lnTo>
                  <a:lnTo>
                    <a:pt x="392" y="1064"/>
                  </a:lnTo>
                  <a:lnTo>
                    <a:pt x="404" y="1088"/>
                  </a:lnTo>
                  <a:lnTo>
                    <a:pt x="416" y="1112"/>
                  </a:lnTo>
                  <a:lnTo>
                    <a:pt x="426" y="1138"/>
                  </a:lnTo>
                  <a:lnTo>
                    <a:pt x="434" y="1166"/>
                  </a:lnTo>
                  <a:lnTo>
                    <a:pt x="440" y="1194"/>
                  </a:lnTo>
                  <a:lnTo>
                    <a:pt x="442" y="1222"/>
                  </a:lnTo>
                  <a:lnTo>
                    <a:pt x="444" y="1252"/>
                  </a:lnTo>
                  <a:lnTo>
                    <a:pt x="446" y="1252"/>
                  </a:lnTo>
                  <a:lnTo>
                    <a:pt x="446" y="1260"/>
                  </a:lnTo>
                  <a:lnTo>
                    <a:pt x="446" y="2104"/>
                  </a:lnTo>
                  <a:lnTo>
                    <a:pt x="446" y="2104"/>
                  </a:lnTo>
                  <a:lnTo>
                    <a:pt x="446" y="2124"/>
                  </a:lnTo>
                  <a:lnTo>
                    <a:pt x="450" y="2144"/>
                  </a:lnTo>
                  <a:lnTo>
                    <a:pt x="454" y="2164"/>
                  </a:lnTo>
                  <a:lnTo>
                    <a:pt x="462" y="2182"/>
                  </a:lnTo>
                  <a:lnTo>
                    <a:pt x="470" y="2200"/>
                  </a:lnTo>
                  <a:lnTo>
                    <a:pt x="480" y="2216"/>
                  </a:lnTo>
                  <a:lnTo>
                    <a:pt x="492" y="2232"/>
                  </a:lnTo>
                  <a:lnTo>
                    <a:pt x="504" y="2246"/>
                  </a:lnTo>
                  <a:lnTo>
                    <a:pt x="518" y="2258"/>
                  </a:lnTo>
                  <a:lnTo>
                    <a:pt x="534" y="2270"/>
                  </a:lnTo>
                  <a:lnTo>
                    <a:pt x="550" y="2280"/>
                  </a:lnTo>
                  <a:lnTo>
                    <a:pt x="568" y="2288"/>
                  </a:lnTo>
                  <a:lnTo>
                    <a:pt x="586" y="2296"/>
                  </a:lnTo>
                  <a:lnTo>
                    <a:pt x="606" y="2300"/>
                  </a:lnTo>
                  <a:lnTo>
                    <a:pt x="626" y="2304"/>
                  </a:lnTo>
                  <a:lnTo>
                    <a:pt x="646" y="2304"/>
                  </a:lnTo>
                  <a:lnTo>
                    <a:pt x="2266" y="2304"/>
                  </a:lnTo>
                  <a:lnTo>
                    <a:pt x="2266" y="2304"/>
                  </a:lnTo>
                  <a:lnTo>
                    <a:pt x="2286" y="2304"/>
                  </a:lnTo>
                  <a:lnTo>
                    <a:pt x="2306" y="2300"/>
                  </a:lnTo>
                  <a:lnTo>
                    <a:pt x="2324" y="2296"/>
                  </a:lnTo>
                  <a:lnTo>
                    <a:pt x="2344" y="2288"/>
                  </a:lnTo>
                  <a:lnTo>
                    <a:pt x="2360" y="2280"/>
                  </a:lnTo>
                  <a:lnTo>
                    <a:pt x="2378" y="2270"/>
                  </a:lnTo>
                  <a:lnTo>
                    <a:pt x="2392" y="2258"/>
                  </a:lnTo>
                  <a:lnTo>
                    <a:pt x="2406" y="2246"/>
                  </a:lnTo>
                  <a:lnTo>
                    <a:pt x="2420" y="2232"/>
                  </a:lnTo>
                  <a:lnTo>
                    <a:pt x="2432" y="2216"/>
                  </a:lnTo>
                  <a:lnTo>
                    <a:pt x="2442" y="2200"/>
                  </a:lnTo>
                  <a:lnTo>
                    <a:pt x="2450" y="2182"/>
                  </a:lnTo>
                  <a:lnTo>
                    <a:pt x="2456" y="2164"/>
                  </a:lnTo>
                  <a:lnTo>
                    <a:pt x="2462" y="2144"/>
                  </a:lnTo>
                  <a:lnTo>
                    <a:pt x="2464" y="2124"/>
                  </a:lnTo>
                  <a:lnTo>
                    <a:pt x="2466" y="2104"/>
                  </a:lnTo>
                  <a:lnTo>
                    <a:pt x="2466" y="756"/>
                  </a:lnTo>
                  <a:lnTo>
                    <a:pt x="2466" y="756"/>
                  </a:lnTo>
                  <a:lnTo>
                    <a:pt x="2464" y="740"/>
                  </a:lnTo>
                  <a:lnTo>
                    <a:pt x="2464" y="740"/>
                  </a:lnTo>
                  <a:lnTo>
                    <a:pt x="2466" y="724"/>
                  </a:lnTo>
                  <a:lnTo>
                    <a:pt x="2466" y="200"/>
                  </a:lnTo>
                  <a:close/>
                </a:path>
              </a:pathLst>
            </a:custGeom>
            <a:solidFill>
              <a:srgbClr val="ADE900"/>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61" name="TextBox 60"/>
            <p:cNvSpPr txBox="1"/>
            <p:nvPr/>
          </p:nvSpPr>
          <p:spPr>
            <a:xfrm>
              <a:off x="838199" y="1904998"/>
              <a:ext cx="767390" cy="1546422"/>
            </a:xfrm>
            <a:prstGeom prst="rect">
              <a:avLst/>
            </a:prstGeom>
            <a:noFill/>
          </p:spPr>
          <p:txBody>
            <a:bodyPr wrap="none" rtlCol="0">
              <a:spAutoFit/>
            </a:bodyPr>
            <a:lstStyle/>
            <a:p>
              <a:r>
                <a:rPr lang="en-US" sz="6000" dirty="0" smtClean="0">
                  <a:latin typeface="Arial Black" pitchFamily="34" charset="0"/>
                </a:rPr>
                <a:t>2</a:t>
              </a:r>
              <a:endParaRPr lang="en-US" sz="6000" dirty="0">
                <a:latin typeface="Arial Black" pitchFamily="34" charset="0"/>
              </a:endParaRPr>
            </a:p>
          </p:txBody>
        </p:sp>
        <p:cxnSp>
          <p:nvCxnSpPr>
            <p:cNvPr id="62" name="Straight Connector 61"/>
            <p:cNvCxnSpPr/>
            <p:nvPr/>
          </p:nvCxnSpPr>
          <p:spPr>
            <a:xfrm rot="5400000">
              <a:off x="189732" y="3465539"/>
              <a:ext cx="2818606" cy="39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1676399" y="2021020"/>
              <a:ext cx="2011681" cy="1265254"/>
            </a:xfrm>
            <a:prstGeom prst="rect">
              <a:avLst/>
            </a:prstGeom>
            <a:noFill/>
          </p:spPr>
          <p:txBody>
            <a:bodyPr wrap="square" rtlCol="0">
              <a:spAutoFit/>
            </a:bodyPr>
            <a:lstStyle/>
            <a:p>
              <a:r>
                <a:rPr lang="en-US" sz="2400" dirty="0" smtClean="0"/>
                <a:t>Unclassed forest</a:t>
              </a:r>
              <a:endParaRPr lang="en-US" sz="2400" dirty="0"/>
            </a:p>
          </p:txBody>
        </p:sp>
      </p:grpSp>
      <p:cxnSp>
        <p:nvCxnSpPr>
          <p:cNvPr id="65" name="Straight Arrow Connector 64"/>
          <p:cNvCxnSpPr/>
          <p:nvPr/>
        </p:nvCxnSpPr>
        <p:spPr>
          <a:xfrm flipV="1">
            <a:off x="7010400" y="5029200"/>
            <a:ext cx="1600200" cy="10934"/>
          </a:xfrm>
          <a:prstGeom prst="straightConnector1">
            <a:avLst/>
          </a:prstGeom>
          <a:ln w="38100">
            <a:solidFill>
              <a:schemeClr val="bg1"/>
            </a:solidFill>
            <a:tailEnd type="arrow"/>
          </a:ln>
        </p:spPr>
        <p:style>
          <a:lnRef idx="1">
            <a:schemeClr val="accent2"/>
          </a:lnRef>
          <a:fillRef idx="0">
            <a:schemeClr val="accent2"/>
          </a:fillRef>
          <a:effectRef idx="0">
            <a:schemeClr val="accent2"/>
          </a:effectRef>
          <a:fontRef idx="minor">
            <a:schemeClr val="tx1"/>
          </a:fontRef>
        </p:style>
      </p:cxnSp>
      <p:grpSp>
        <p:nvGrpSpPr>
          <p:cNvPr id="5" name="Group 65"/>
          <p:cNvGrpSpPr/>
          <p:nvPr/>
        </p:nvGrpSpPr>
        <p:grpSpPr>
          <a:xfrm>
            <a:off x="6553200" y="1876299"/>
            <a:ext cx="2590800" cy="2057402"/>
            <a:chOff x="838199" y="1904998"/>
            <a:chExt cx="2849881" cy="3132546"/>
          </a:xfrm>
        </p:grpSpPr>
        <p:sp>
          <p:nvSpPr>
            <p:cNvPr id="67" name="Freeform 11"/>
            <p:cNvSpPr>
              <a:spLocks/>
            </p:cNvSpPr>
            <p:nvPr/>
          </p:nvSpPr>
          <p:spPr bwMode="auto">
            <a:xfrm>
              <a:off x="838200" y="1905001"/>
              <a:ext cx="2766060" cy="3132543"/>
            </a:xfrm>
            <a:custGeom>
              <a:avLst/>
              <a:gdLst/>
              <a:ahLst/>
              <a:cxnLst>
                <a:cxn ang="0">
                  <a:pos x="2466" y="200"/>
                </a:cxn>
                <a:cxn ang="0">
                  <a:pos x="2462" y="160"/>
                </a:cxn>
                <a:cxn ang="0">
                  <a:pos x="2450" y="124"/>
                </a:cxn>
                <a:cxn ang="0">
                  <a:pos x="2432" y="90"/>
                </a:cxn>
                <a:cxn ang="0">
                  <a:pos x="2406" y="60"/>
                </a:cxn>
                <a:cxn ang="0">
                  <a:pos x="2378" y="36"/>
                </a:cxn>
                <a:cxn ang="0">
                  <a:pos x="2344" y="16"/>
                </a:cxn>
                <a:cxn ang="0">
                  <a:pos x="2306" y="6"/>
                </a:cxn>
                <a:cxn ang="0">
                  <a:pos x="2266" y="0"/>
                </a:cxn>
                <a:cxn ang="0">
                  <a:pos x="200" y="0"/>
                </a:cxn>
                <a:cxn ang="0">
                  <a:pos x="160" y="6"/>
                </a:cxn>
                <a:cxn ang="0">
                  <a:pos x="122" y="16"/>
                </a:cxn>
                <a:cxn ang="0">
                  <a:pos x="88" y="36"/>
                </a:cxn>
                <a:cxn ang="0">
                  <a:pos x="60" y="60"/>
                </a:cxn>
                <a:cxn ang="0">
                  <a:pos x="34" y="90"/>
                </a:cxn>
                <a:cxn ang="0">
                  <a:pos x="16" y="124"/>
                </a:cxn>
                <a:cxn ang="0">
                  <a:pos x="4" y="160"/>
                </a:cxn>
                <a:cxn ang="0">
                  <a:pos x="0" y="200"/>
                </a:cxn>
                <a:cxn ang="0">
                  <a:pos x="0" y="724"/>
                </a:cxn>
                <a:cxn ang="0">
                  <a:pos x="4" y="756"/>
                </a:cxn>
                <a:cxn ang="0">
                  <a:pos x="10" y="786"/>
                </a:cxn>
                <a:cxn ang="0">
                  <a:pos x="22" y="814"/>
                </a:cxn>
                <a:cxn ang="0">
                  <a:pos x="58" y="864"/>
                </a:cxn>
                <a:cxn ang="0">
                  <a:pos x="106" y="900"/>
                </a:cxn>
                <a:cxn ang="0">
                  <a:pos x="134" y="914"/>
                </a:cxn>
                <a:cxn ang="0">
                  <a:pos x="138" y="914"/>
                </a:cxn>
                <a:cxn ang="0">
                  <a:pos x="154" y="918"/>
                </a:cxn>
                <a:cxn ang="0">
                  <a:pos x="184" y="922"/>
                </a:cxn>
                <a:cxn ang="0">
                  <a:pos x="206" y="924"/>
                </a:cxn>
                <a:cxn ang="0">
                  <a:pos x="232" y="932"/>
                </a:cxn>
                <a:cxn ang="0">
                  <a:pos x="280" y="954"/>
                </a:cxn>
                <a:cxn ang="0">
                  <a:pos x="322" y="984"/>
                </a:cxn>
                <a:cxn ang="0">
                  <a:pos x="360" y="1022"/>
                </a:cxn>
                <a:cxn ang="0">
                  <a:pos x="392" y="1064"/>
                </a:cxn>
                <a:cxn ang="0">
                  <a:pos x="416" y="1112"/>
                </a:cxn>
                <a:cxn ang="0">
                  <a:pos x="434" y="1166"/>
                </a:cxn>
                <a:cxn ang="0">
                  <a:pos x="442" y="1222"/>
                </a:cxn>
                <a:cxn ang="0">
                  <a:pos x="446" y="1252"/>
                </a:cxn>
                <a:cxn ang="0">
                  <a:pos x="446" y="2104"/>
                </a:cxn>
                <a:cxn ang="0">
                  <a:pos x="446" y="2124"/>
                </a:cxn>
                <a:cxn ang="0">
                  <a:pos x="454" y="2164"/>
                </a:cxn>
                <a:cxn ang="0">
                  <a:pos x="470" y="2200"/>
                </a:cxn>
                <a:cxn ang="0">
                  <a:pos x="492" y="2232"/>
                </a:cxn>
                <a:cxn ang="0">
                  <a:pos x="518" y="2258"/>
                </a:cxn>
                <a:cxn ang="0">
                  <a:pos x="550" y="2280"/>
                </a:cxn>
                <a:cxn ang="0">
                  <a:pos x="586" y="2296"/>
                </a:cxn>
                <a:cxn ang="0">
                  <a:pos x="626" y="2304"/>
                </a:cxn>
                <a:cxn ang="0">
                  <a:pos x="2266" y="2304"/>
                </a:cxn>
                <a:cxn ang="0">
                  <a:pos x="2286" y="2304"/>
                </a:cxn>
                <a:cxn ang="0">
                  <a:pos x="2324" y="2296"/>
                </a:cxn>
                <a:cxn ang="0">
                  <a:pos x="2360" y="2280"/>
                </a:cxn>
                <a:cxn ang="0">
                  <a:pos x="2392" y="2258"/>
                </a:cxn>
                <a:cxn ang="0">
                  <a:pos x="2420" y="2232"/>
                </a:cxn>
                <a:cxn ang="0">
                  <a:pos x="2442" y="2200"/>
                </a:cxn>
                <a:cxn ang="0">
                  <a:pos x="2456" y="2164"/>
                </a:cxn>
                <a:cxn ang="0">
                  <a:pos x="2464" y="2124"/>
                </a:cxn>
                <a:cxn ang="0">
                  <a:pos x="2466" y="756"/>
                </a:cxn>
                <a:cxn ang="0">
                  <a:pos x="2464" y="740"/>
                </a:cxn>
                <a:cxn ang="0">
                  <a:pos x="2466" y="724"/>
                </a:cxn>
              </a:cxnLst>
              <a:rect l="0" t="0" r="r" b="b"/>
              <a:pathLst>
                <a:path w="2466" h="2304">
                  <a:moveTo>
                    <a:pt x="2466" y="200"/>
                  </a:moveTo>
                  <a:lnTo>
                    <a:pt x="2466" y="200"/>
                  </a:lnTo>
                  <a:lnTo>
                    <a:pt x="2464" y="180"/>
                  </a:lnTo>
                  <a:lnTo>
                    <a:pt x="2462" y="160"/>
                  </a:lnTo>
                  <a:lnTo>
                    <a:pt x="2456" y="142"/>
                  </a:lnTo>
                  <a:lnTo>
                    <a:pt x="2450" y="124"/>
                  </a:lnTo>
                  <a:lnTo>
                    <a:pt x="2442" y="106"/>
                  </a:lnTo>
                  <a:lnTo>
                    <a:pt x="2432" y="90"/>
                  </a:lnTo>
                  <a:lnTo>
                    <a:pt x="2420" y="74"/>
                  </a:lnTo>
                  <a:lnTo>
                    <a:pt x="2406" y="60"/>
                  </a:lnTo>
                  <a:lnTo>
                    <a:pt x="2392" y="46"/>
                  </a:lnTo>
                  <a:lnTo>
                    <a:pt x="2378" y="36"/>
                  </a:lnTo>
                  <a:lnTo>
                    <a:pt x="2360" y="26"/>
                  </a:lnTo>
                  <a:lnTo>
                    <a:pt x="2344" y="16"/>
                  </a:lnTo>
                  <a:lnTo>
                    <a:pt x="2324" y="10"/>
                  </a:lnTo>
                  <a:lnTo>
                    <a:pt x="2306" y="6"/>
                  </a:lnTo>
                  <a:lnTo>
                    <a:pt x="2286" y="2"/>
                  </a:lnTo>
                  <a:lnTo>
                    <a:pt x="2266" y="0"/>
                  </a:lnTo>
                  <a:lnTo>
                    <a:pt x="200" y="0"/>
                  </a:lnTo>
                  <a:lnTo>
                    <a:pt x="200" y="0"/>
                  </a:lnTo>
                  <a:lnTo>
                    <a:pt x="180" y="2"/>
                  </a:lnTo>
                  <a:lnTo>
                    <a:pt x="160" y="6"/>
                  </a:lnTo>
                  <a:lnTo>
                    <a:pt x="142" y="10"/>
                  </a:lnTo>
                  <a:lnTo>
                    <a:pt x="122" y="16"/>
                  </a:lnTo>
                  <a:lnTo>
                    <a:pt x="106" y="26"/>
                  </a:lnTo>
                  <a:lnTo>
                    <a:pt x="88" y="36"/>
                  </a:lnTo>
                  <a:lnTo>
                    <a:pt x="74" y="46"/>
                  </a:lnTo>
                  <a:lnTo>
                    <a:pt x="60" y="60"/>
                  </a:lnTo>
                  <a:lnTo>
                    <a:pt x="46" y="74"/>
                  </a:lnTo>
                  <a:lnTo>
                    <a:pt x="34" y="90"/>
                  </a:lnTo>
                  <a:lnTo>
                    <a:pt x="24" y="106"/>
                  </a:lnTo>
                  <a:lnTo>
                    <a:pt x="16" y="124"/>
                  </a:lnTo>
                  <a:lnTo>
                    <a:pt x="10" y="142"/>
                  </a:lnTo>
                  <a:lnTo>
                    <a:pt x="4" y="160"/>
                  </a:lnTo>
                  <a:lnTo>
                    <a:pt x="2" y="180"/>
                  </a:lnTo>
                  <a:lnTo>
                    <a:pt x="0" y="200"/>
                  </a:lnTo>
                  <a:lnTo>
                    <a:pt x="0" y="724"/>
                  </a:lnTo>
                  <a:lnTo>
                    <a:pt x="0" y="724"/>
                  </a:lnTo>
                  <a:lnTo>
                    <a:pt x="2" y="740"/>
                  </a:lnTo>
                  <a:lnTo>
                    <a:pt x="4" y="756"/>
                  </a:lnTo>
                  <a:lnTo>
                    <a:pt x="6" y="772"/>
                  </a:lnTo>
                  <a:lnTo>
                    <a:pt x="10" y="786"/>
                  </a:lnTo>
                  <a:lnTo>
                    <a:pt x="16" y="800"/>
                  </a:lnTo>
                  <a:lnTo>
                    <a:pt x="22" y="814"/>
                  </a:lnTo>
                  <a:lnTo>
                    <a:pt x="38" y="840"/>
                  </a:lnTo>
                  <a:lnTo>
                    <a:pt x="58" y="864"/>
                  </a:lnTo>
                  <a:lnTo>
                    <a:pt x="80" y="884"/>
                  </a:lnTo>
                  <a:lnTo>
                    <a:pt x="106" y="900"/>
                  </a:lnTo>
                  <a:lnTo>
                    <a:pt x="134" y="912"/>
                  </a:lnTo>
                  <a:lnTo>
                    <a:pt x="134" y="914"/>
                  </a:lnTo>
                  <a:lnTo>
                    <a:pt x="134" y="914"/>
                  </a:lnTo>
                  <a:lnTo>
                    <a:pt x="138" y="914"/>
                  </a:lnTo>
                  <a:lnTo>
                    <a:pt x="138" y="914"/>
                  </a:lnTo>
                  <a:lnTo>
                    <a:pt x="154" y="918"/>
                  </a:lnTo>
                  <a:lnTo>
                    <a:pt x="168" y="920"/>
                  </a:lnTo>
                  <a:lnTo>
                    <a:pt x="184" y="922"/>
                  </a:lnTo>
                  <a:lnTo>
                    <a:pt x="200" y="924"/>
                  </a:lnTo>
                  <a:lnTo>
                    <a:pt x="206" y="924"/>
                  </a:lnTo>
                  <a:lnTo>
                    <a:pt x="206" y="924"/>
                  </a:lnTo>
                  <a:lnTo>
                    <a:pt x="232" y="932"/>
                  </a:lnTo>
                  <a:lnTo>
                    <a:pt x="256" y="942"/>
                  </a:lnTo>
                  <a:lnTo>
                    <a:pt x="280" y="954"/>
                  </a:lnTo>
                  <a:lnTo>
                    <a:pt x="302" y="968"/>
                  </a:lnTo>
                  <a:lnTo>
                    <a:pt x="322" y="984"/>
                  </a:lnTo>
                  <a:lnTo>
                    <a:pt x="342" y="1002"/>
                  </a:lnTo>
                  <a:lnTo>
                    <a:pt x="360" y="1022"/>
                  </a:lnTo>
                  <a:lnTo>
                    <a:pt x="376" y="1042"/>
                  </a:lnTo>
                  <a:lnTo>
                    <a:pt x="392" y="1064"/>
                  </a:lnTo>
                  <a:lnTo>
                    <a:pt x="404" y="1088"/>
                  </a:lnTo>
                  <a:lnTo>
                    <a:pt x="416" y="1112"/>
                  </a:lnTo>
                  <a:lnTo>
                    <a:pt x="426" y="1138"/>
                  </a:lnTo>
                  <a:lnTo>
                    <a:pt x="434" y="1166"/>
                  </a:lnTo>
                  <a:lnTo>
                    <a:pt x="440" y="1194"/>
                  </a:lnTo>
                  <a:lnTo>
                    <a:pt x="442" y="1222"/>
                  </a:lnTo>
                  <a:lnTo>
                    <a:pt x="444" y="1252"/>
                  </a:lnTo>
                  <a:lnTo>
                    <a:pt x="446" y="1252"/>
                  </a:lnTo>
                  <a:lnTo>
                    <a:pt x="446" y="1260"/>
                  </a:lnTo>
                  <a:lnTo>
                    <a:pt x="446" y="2104"/>
                  </a:lnTo>
                  <a:lnTo>
                    <a:pt x="446" y="2104"/>
                  </a:lnTo>
                  <a:lnTo>
                    <a:pt x="446" y="2124"/>
                  </a:lnTo>
                  <a:lnTo>
                    <a:pt x="450" y="2144"/>
                  </a:lnTo>
                  <a:lnTo>
                    <a:pt x="454" y="2164"/>
                  </a:lnTo>
                  <a:lnTo>
                    <a:pt x="462" y="2182"/>
                  </a:lnTo>
                  <a:lnTo>
                    <a:pt x="470" y="2200"/>
                  </a:lnTo>
                  <a:lnTo>
                    <a:pt x="480" y="2216"/>
                  </a:lnTo>
                  <a:lnTo>
                    <a:pt x="492" y="2232"/>
                  </a:lnTo>
                  <a:lnTo>
                    <a:pt x="504" y="2246"/>
                  </a:lnTo>
                  <a:lnTo>
                    <a:pt x="518" y="2258"/>
                  </a:lnTo>
                  <a:lnTo>
                    <a:pt x="534" y="2270"/>
                  </a:lnTo>
                  <a:lnTo>
                    <a:pt x="550" y="2280"/>
                  </a:lnTo>
                  <a:lnTo>
                    <a:pt x="568" y="2288"/>
                  </a:lnTo>
                  <a:lnTo>
                    <a:pt x="586" y="2296"/>
                  </a:lnTo>
                  <a:lnTo>
                    <a:pt x="606" y="2300"/>
                  </a:lnTo>
                  <a:lnTo>
                    <a:pt x="626" y="2304"/>
                  </a:lnTo>
                  <a:lnTo>
                    <a:pt x="646" y="2304"/>
                  </a:lnTo>
                  <a:lnTo>
                    <a:pt x="2266" y="2304"/>
                  </a:lnTo>
                  <a:lnTo>
                    <a:pt x="2266" y="2304"/>
                  </a:lnTo>
                  <a:lnTo>
                    <a:pt x="2286" y="2304"/>
                  </a:lnTo>
                  <a:lnTo>
                    <a:pt x="2306" y="2300"/>
                  </a:lnTo>
                  <a:lnTo>
                    <a:pt x="2324" y="2296"/>
                  </a:lnTo>
                  <a:lnTo>
                    <a:pt x="2344" y="2288"/>
                  </a:lnTo>
                  <a:lnTo>
                    <a:pt x="2360" y="2280"/>
                  </a:lnTo>
                  <a:lnTo>
                    <a:pt x="2378" y="2270"/>
                  </a:lnTo>
                  <a:lnTo>
                    <a:pt x="2392" y="2258"/>
                  </a:lnTo>
                  <a:lnTo>
                    <a:pt x="2406" y="2246"/>
                  </a:lnTo>
                  <a:lnTo>
                    <a:pt x="2420" y="2232"/>
                  </a:lnTo>
                  <a:lnTo>
                    <a:pt x="2432" y="2216"/>
                  </a:lnTo>
                  <a:lnTo>
                    <a:pt x="2442" y="2200"/>
                  </a:lnTo>
                  <a:lnTo>
                    <a:pt x="2450" y="2182"/>
                  </a:lnTo>
                  <a:lnTo>
                    <a:pt x="2456" y="2164"/>
                  </a:lnTo>
                  <a:lnTo>
                    <a:pt x="2462" y="2144"/>
                  </a:lnTo>
                  <a:lnTo>
                    <a:pt x="2464" y="2124"/>
                  </a:lnTo>
                  <a:lnTo>
                    <a:pt x="2466" y="2104"/>
                  </a:lnTo>
                  <a:lnTo>
                    <a:pt x="2466" y="756"/>
                  </a:lnTo>
                  <a:lnTo>
                    <a:pt x="2466" y="756"/>
                  </a:lnTo>
                  <a:lnTo>
                    <a:pt x="2464" y="740"/>
                  </a:lnTo>
                  <a:lnTo>
                    <a:pt x="2464" y="740"/>
                  </a:lnTo>
                  <a:lnTo>
                    <a:pt x="2466" y="724"/>
                  </a:lnTo>
                  <a:lnTo>
                    <a:pt x="2466" y="200"/>
                  </a:lnTo>
                  <a:close/>
                </a:path>
              </a:pathLst>
            </a:custGeom>
            <a:solidFill>
              <a:srgbClr val="FFC000"/>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68" name="TextBox 67"/>
            <p:cNvSpPr txBox="1"/>
            <p:nvPr/>
          </p:nvSpPr>
          <p:spPr>
            <a:xfrm>
              <a:off x="838199" y="1904998"/>
              <a:ext cx="767390" cy="1546422"/>
            </a:xfrm>
            <a:prstGeom prst="rect">
              <a:avLst/>
            </a:prstGeom>
            <a:noFill/>
          </p:spPr>
          <p:txBody>
            <a:bodyPr wrap="none" rtlCol="0">
              <a:spAutoFit/>
            </a:bodyPr>
            <a:lstStyle/>
            <a:p>
              <a:r>
                <a:rPr lang="en-US" sz="6000" dirty="0" smtClean="0">
                  <a:latin typeface="Arial Black" pitchFamily="34" charset="0"/>
                </a:rPr>
                <a:t>3</a:t>
              </a:r>
              <a:endParaRPr lang="en-US" sz="6000" dirty="0">
                <a:latin typeface="Arial Black" pitchFamily="34" charset="0"/>
              </a:endParaRPr>
            </a:p>
          </p:txBody>
        </p:sp>
        <p:cxnSp>
          <p:nvCxnSpPr>
            <p:cNvPr id="69" name="Straight Connector 68"/>
            <p:cNvCxnSpPr/>
            <p:nvPr/>
          </p:nvCxnSpPr>
          <p:spPr>
            <a:xfrm rot="5400000">
              <a:off x="189732" y="3465539"/>
              <a:ext cx="2818606" cy="39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1676399" y="2021020"/>
              <a:ext cx="2011681" cy="1265254"/>
            </a:xfrm>
            <a:prstGeom prst="rect">
              <a:avLst/>
            </a:prstGeom>
            <a:noFill/>
          </p:spPr>
          <p:txBody>
            <a:bodyPr wrap="square" rtlCol="0">
              <a:spAutoFit/>
            </a:bodyPr>
            <a:lstStyle/>
            <a:p>
              <a:r>
                <a:rPr lang="en-US" sz="2400" dirty="0" smtClean="0"/>
                <a:t>Protected forest</a:t>
              </a:r>
              <a:endParaRPr lang="en-US" sz="2400" dirty="0"/>
            </a:p>
          </p:txBody>
        </p:sp>
      </p:grpSp>
      <p:pic>
        <p:nvPicPr>
          <p:cNvPr id="1026" name="Picture 2"/>
          <p:cNvPicPr>
            <a:picLocks noChangeAspect="1" noChangeArrowheads="1"/>
          </p:cNvPicPr>
          <p:nvPr/>
        </p:nvPicPr>
        <p:blipFill>
          <a:blip r:embed="rId2"/>
          <a:srcRect/>
          <a:stretch>
            <a:fillRect/>
          </a:stretch>
        </p:blipFill>
        <p:spPr bwMode="auto">
          <a:xfrm>
            <a:off x="381000" y="4495800"/>
            <a:ext cx="685800" cy="685800"/>
          </a:xfrm>
          <a:prstGeom prst="rect">
            <a:avLst/>
          </a:prstGeom>
          <a:noFill/>
          <a:ln w="9525">
            <a:noFill/>
            <a:miter lim="800000"/>
            <a:headEnd/>
            <a:tailEnd/>
          </a:ln>
          <a:effectLst/>
        </p:spPr>
      </p:pic>
      <p:pic>
        <p:nvPicPr>
          <p:cNvPr id="26" name="Picture 3" descr="G:\My collection\Images\pie1.jpg"/>
          <p:cNvPicPr>
            <a:picLocks noChangeAspect="1" noChangeArrowheads="1"/>
          </p:cNvPicPr>
          <p:nvPr/>
        </p:nvPicPr>
        <p:blipFill>
          <a:blip r:embed="rId3"/>
          <a:srcRect/>
          <a:stretch>
            <a:fillRect/>
          </a:stretch>
        </p:blipFill>
        <p:spPr bwMode="auto">
          <a:xfrm>
            <a:off x="4929190" y="5214950"/>
            <a:ext cx="4214810" cy="1643050"/>
          </a:xfrm>
          <a:prstGeom prst="rect">
            <a:avLst/>
          </a:prstGeom>
          <a:noFill/>
          <a:ln w="9525">
            <a:noFill/>
            <a:miter lim="800000"/>
            <a:headEnd/>
            <a:tailEnd/>
          </a:ln>
        </p:spPr>
      </p:pic>
      <p:pic>
        <p:nvPicPr>
          <p:cNvPr id="24" name="Picture 23" descr="G:\roaylpalace.png"/>
          <p:cNvPicPr>
            <a:picLocks noChangeAspect="1" noChangeArrowheads="1"/>
          </p:cNvPicPr>
          <p:nvPr/>
        </p:nvPicPr>
        <p:blipFill>
          <a:blip r:embed="rId4"/>
          <a:srcRect/>
          <a:stretch>
            <a:fillRect/>
          </a:stretch>
        </p:blipFill>
        <p:spPr bwMode="auto">
          <a:xfrm>
            <a:off x="0" y="-1"/>
            <a:ext cx="1142976" cy="1306273"/>
          </a:xfrm>
          <a:prstGeom prst="rect">
            <a:avLst/>
          </a:prstGeom>
          <a:noFill/>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repeatCount="2000"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200"/>
                                        <p:tgtEl>
                                          <p:spTgt spid="34"/>
                                        </p:tgtEl>
                                      </p:cBhvr>
                                    </p:animEffect>
                                  </p:childTnLst>
                                </p:cTn>
                              </p:par>
                            </p:childTnLst>
                          </p:cTn>
                        </p:par>
                        <p:par>
                          <p:cTn id="13" fill="hold">
                            <p:stCondLst>
                              <p:cond delay="900"/>
                            </p:stCondLst>
                            <p:childTnLst>
                              <p:par>
                                <p:cTn id="14" presetID="4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3" presetClass="path" presetSubtype="0" accel="50000" decel="50000" fill="hold" nodeType="clickEffect">
                                  <p:stCondLst>
                                    <p:cond delay="0"/>
                                  </p:stCondLst>
                                  <p:childTnLst>
                                    <p:animMotion origin="layout" path="M 3.33333E-6 4.44444E-6 L 0.3125 4.44444E-6 " pathEditMode="relative" rAng="0" ptsTypes="AA">
                                      <p:cBhvr>
                                        <p:cTn id="22" dur="1000" fill="hold"/>
                                        <p:tgtEl>
                                          <p:spTgt spid="1026"/>
                                        </p:tgtEl>
                                        <p:attrNameLst>
                                          <p:attrName>ppt_x</p:attrName>
                                          <p:attrName>ppt_y</p:attrName>
                                        </p:attrNameLst>
                                      </p:cBhvr>
                                      <p:rCtr x="156" y="0"/>
                                    </p:animMotion>
                                  </p:childTnLst>
                                </p:cTn>
                              </p:par>
                            </p:childTnLst>
                          </p:cTn>
                        </p:par>
                        <p:par>
                          <p:cTn id="23" fill="hold">
                            <p:stCondLst>
                              <p:cond delay="1000"/>
                            </p:stCondLst>
                            <p:childTnLst>
                              <p:par>
                                <p:cTn id="24" presetID="22" presetClass="entr" presetSubtype="8" repeatCount="2000"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200"/>
                                        <p:tgtEl>
                                          <p:spTgt spid="58"/>
                                        </p:tgtEl>
                                      </p:cBhvr>
                                    </p:animEffect>
                                  </p:childTnLst>
                                </p:cTn>
                              </p:par>
                            </p:childTnLst>
                          </p:cTn>
                        </p:par>
                        <p:par>
                          <p:cTn id="27" fill="hold">
                            <p:stCondLst>
                              <p:cond delay="1400"/>
                            </p:stCondLst>
                            <p:childTnLst>
                              <p:par>
                                <p:cTn id="28" presetID="42"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anim calcmode="lin" valueType="num">
                                      <p:cBhvr>
                                        <p:cTn id="31" dur="500" fill="hold"/>
                                        <p:tgtEl>
                                          <p:spTgt spid="3"/>
                                        </p:tgtEl>
                                        <p:attrNameLst>
                                          <p:attrName>ppt_x</p:attrName>
                                        </p:attrNameLst>
                                      </p:cBhvr>
                                      <p:tavLst>
                                        <p:tav tm="0">
                                          <p:val>
                                            <p:strVal val="#ppt_x"/>
                                          </p:val>
                                        </p:tav>
                                        <p:tav tm="100000">
                                          <p:val>
                                            <p:strVal val="#ppt_x"/>
                                          </p:val>
                                        </p:tav>
                                      </p:tavLst>
                                    </p:anim>
                                    <p:anim calcmode="lin" valueType="num">
                                      <p:cBhvr>
                                        <p:cTn id="32"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63" presetClass="path" presetSubtype="0" accel="50000" decel="50000" fill="hold" nodeType="clickEffect">
                                  <p:stCondLst>
                                    <p:cond delay="0"/>
                                  </p:stCondLst>
                                  <p:childTnLst>
                                    <p:animMotion origin="layout" path="M 0.3125 4.44444E-6 L 0.62205 0.00555 " pathEditMode="relative" rAng="0" ptsTypes="AA">
                                      <p:cBhvr>
                                        <p:cTn id="36" dur="1000" fill="hold"/>
                                        <p:tgtEl>
                                          <p:spTgt spid="1026"/>
                                        </p:tgtEl>
                                        <p:attrNameLst>
                                          <p:attrName>ppt_x</p:attrName>
                                          <p:attrName>ppt_y</p:attrName>
                                        </p:attrNameLst>
                                      </p:cBhvr>
                                      <p:rCtr x="155" y="3"/>
                                    </p:animMotion>
                                  </p:childTnLst>
                                </p:cTn>
                              </p:par>
                            </p:childTnLst>
                          </p:cTn>
                        </p:par>
                        <p:par>
                          <p:cTn id="37" fill="hold">
                            <p:stCondLst>
                              <p:cond delay="1000"/>
                            </p:stCondLst>
                            <p:childTnLst>
                              <p:par>
                                <p:cTn id="38" presetID="22" presetClass="entr" presetSubtype="8" repeatCount="2000"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left)">
                                      <p:cBhvr>
                                        <p:cTn id="40" dur="200"/>
                                        <p:tgtEl>
                                          <p:spTgt spid="65"/>
                                        </p:tgtEl>
                                      </p:cBhvr>
                                    </p:animEffect>
                                  </p:childTnLst>
                                </p:cTn>
                              </p:par>
                            </p:childTnLst>
                          </p:cTn>
                        </p:par>
                        <p:par>
                          <p:cTn id="41" fill="hold">
                            <p:stCondLst>
                              <p:cond delay="1400"/>
                            </p:stCondLst>
                            <p:childTnLst>
                              <p:par>
                                <p:cTn id="42" presetID="42"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anim calcmode="lin" valueType="num">
                                      <p:cBhvr>
                                        <p:cTn id="45" dur="500" fill="hold"/>
                                        <p:tgtEl>
                                          <p:spTgt spid="5"/>
                                        </p:tgtEl>
                                        <p:attrNameLst>
                                          <p:attrName>ppt_x</p:attrName>
                                        </p:attrNameLst>
                                      </p:cBhvr>
                                      <p:tavLst>
                                        <p:tav tm="0">
                                          <p:val>
                                            <p:strVal val="#ppt_x"/>
                                          </p:val>
                                        </p:tav>
                                        <p:tav tm="100000">
                                          <p:val>
                                            <p:strVal val="#ppt_x"/>
                                          </p:val>
                                        </p:tav>
                                      </p:tavLst>
                                    </p:anim>
                                    <p:anim calcmode="lin" valueType="num">
                                      <p:cBhvr>
                                        <p:cTn id="4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428596" y="1857364"/>
            <a:ext cx="8229600" cy="4525963"/>
          </a:xfrm>
        </p:spPr>
        <p:txBody>
          <a:bodyPr/>
          <a:lstStyle/>
          <a:p>
            <a:pPr eaLnBrk="1" hangingPunct="1"/>
            <a:r>
              <a:rPr lang="en-US" dirty="0" smtClean="0"/>
              <a:t>Reserved forest in India are terms denoting forests accoreded a certain degree of protection. The terms were first introduced in the Indian Forest Act 1927 in British India.</a:t>
            </a:r>
          </a:p>
          <a:p>
            <a:pPr eaLnBrk="1" hangingPunct="1"/>
            <a:r>
              <a:rPr lang="en-US" dirty="0" smtClean="0"/>
              <a:t>A large number of forests which came under the jurisdiction of government of India during the political integration.    </a:t>
            </a:r>
          </a:p>
        </p:txBody>
      </p:sp>
      <p:sp>
        <p:nvSpPr>
          <p:cNvPr id="12290" name="Title 1"/>
          <p:cNvSpPr>
            <a:spLocks noGrp="1"/>
          </p:cNvSpPr>
          <p:nvPr>
            <p:ph type="title"/>
          </p:nvPr>
        </p:nvSpPr>
        <p:spPr>
          <a:xfrm>
            <a:off x="914400" y="285728"/>
            <a:ext cx="8229600" cy="1143000"/>
          </a:xfrm>
        </p:spPr>
        <p:txBody>
          <a:bodyPr/>
          <a:lstStyle/>
          <a:p>
            <a:pPr algn="l" eaLnBrk="1" hangingPunct="1"/>
            <a:r>
              <a:rPr lang="en-US" i="1" dirty="0" smtClean="0"/>
              <a:t>Reserved Forest</a:t>
            </a:r>
          </a:p>
        </p:txBody>
      </p:sp>
      <p:pic>
        <p:nvPicPr>
          <p:cNvPr id="4" name="Picture 4" descr="http://t2.gstatic.com/images?q=tbn:ANd9GcRcyyrgsNg91Q6WxHoybFBaqnA952GIrKex7gfV5xG0A4OaGjBHQQ"/>
          <p:cNvPicPr>
            <a:picLocks noChangeAspect="1" noChangeArrowheads="1"/>
          </p:cNvPicPr>
          <p:nvPr/>
        </p:nvPicPr>
        <p:blipFill>
          <a:blip r:embed="rId2"/>
          <a:srcRect/>
          <a:stretch>
            <a:fillRect/>
          </a:stretch>
        </p:blipFill>
        <p:spPr bwMode="auto">
          <a:xfrm>
            <a:off x="5357818" y="0"/>
            <a:ext cx="3786182" cy="2000240"/>
          </a:xfrm>
          <a:prstGeom prst="rect">
            <a:avLst/>
          </a:prstGeom>
          <a:noFill/>
        </p:spPr>
      </p:pic>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14290"/>
            <a:ext cx="8229600" cy="4525963"/>
          </a:xfrm>
        </p:spPr>
        <p:txBody>
          <a:bodyPr/>
          <a:lstStyle/>
          <a:p>
            <a:r>
              <a:rPr lang="en-US" sz="2800" dirty="0" smtClean="0"/>
              <a:t>First Reserve forest of India was Satpura National Park.</a:t>
            </a:r>
          </a:p>
          <a:p>
            <a:r>
              <a:rPr lang="en-US" sz="2800" dirty="0" smtClean="0"/>
              <a:t>Land rights to forests declared to be Reserve forests typically required &amp; owned by the GOI.</a:t>
            </a:r>
          </a:p>
          <a:p>
            <a:r>
              <a:rPr lang="en-US" sz="2800" dirty="0" smtClean="0"/>
              <a:t>Similar to national parks of India or wildlife sanctuaries of India are declared by respective state govt’s.  </a:t>
            </a:r>
          </a:p>
          <a:p>
            <a:endParaRPr lang="en-US" sz="2800" dirty="0"/>
          </a:p>
        </p:txBody>
      </p:sp>
      <p:pic>
        <p:nvPicPr>
          <p:cNvPr id="5" name="Picture 2" descr="http://t1.gstatic.com/images?q=tbn:ANd9GcTeRrDQi11LU2EMy1Gb6UqUTPnYcKt4zZkvyF5stmrDqfRcssqD"/>
          <p:cNvPicPr>
            <a:picLocks noChangeAspect="1" noChangeArrowheads="1"/>
          </p:cNvPicPr>
          <p:nvPr/>
        </p:nvPicPr>
        <p:blipFill>
          <a:blip r:embed="rId2"/>
          <a:srcRect/>
          <a:stretch>
            <a:fillRect/>
          </a:stretch>
        </p:blipFill>
        <p:spPr bwMode="auto">
          <a:xfrm>
            <a:off x="3500430" y="3357562"/>
            <a:ext cx="5423990" cy="3214710"/>
          </a:xfrm>
          <a:prstGeom prst="rect">
            <a:avLst/>
          </a:prstGeom>
          <a:noFill/>
        </p:spPr>
      </p:pic>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857232"/>
            <a:ext cx="8229600" cy="1143000"/>
          </a:xfrm>
        </p:spPr>
        <p:txBody>
          <a:bodyPr/>
          <a:lstStyle/>
          <a:p>
            <a:pPr algn="l"/>
            <a:r>
              <a:rPr lang="en-US" sz="4800" i="1" dirty="0" smtClean="0">
                <a:solidFill>
                  <a:schemeClr val="accent2">
                    <a:lumMod val="50000"/>
                  </a:schemeClr>
                </a:solidFill>
              </a:rPr>
              <a:t>Unclassed forests</a:t>
            </a:r>
            <a:endParaRPr lang="en-US" sz="4800" i="1" dirty="0"/>
          </a:p>
        </p:txBody>
      </p:sp>
      <p:sp>
        <p:nvSpPr>
          <p:cNvPr id="3" name="Content Placeholder 2"/>
          <p:cNvSpPr>
            <a:spLocks noGrp="1"/>
          </p:cNvSpPr>
          <p:nvPr>
            <p:ph idx="1"/>
          </p:nvPr>
        </p:nvSpPr>
        <p:spPr>
          <a:xfrm>
            <a:off x="571472" y="2332037"/>
            <a:ext cx="8229600" cy="4525963"/>
          </a:xfrm>
        </p:spPr>
        <p:txBody>
          <a:bodyPr/>
          <a:lstStyle/>
          <a:p>
            <a:r>
              <a:rPr lang="en-US" dirty="0" smtClean="0"/>
              <a:t>These are other forests and wastelands belonging to both government and private individuals and communities.</a:t>
            </a:r>
          </a:p>
          <a:p>
            <a:r>
              <a:rPr lang="en-US" dirty="0" smtClean="0"/>
              <a:t> All north eastern states and parts of Gujarat have a very high percentage of their forests as un- classed forests managed by local communities.</a:t>
            </a:r>
          </a:p>
          <a:p>
            <a:pPr>
              <a:buNone/>
            </a:pPr>
            <a:endParaRPr lang="en-US" dirty="0" smtClean="0">
              <a:solidFill>
                <a:schemeClr val="accent2">
                  <a:lumMod val="50000"/>
                </a:schemeClr>
              </a:solidFill>
            </a:endParaRPr>
          </a:p>
        </p:txBody>
      </p:sp>
      <p:pic>
        <p:nvPicPr>
          <p:cNvPr id="4" name="Picture 2" descr="http://t2.gstatic.com/images?q=tbn:ANd9GcTzuh0QNx_yeVHraFOr2b_lddACc6lyb0iGV-MvqxwVirwaeIxpeg"/>
          <p:cNvPicPr>
            <a:picLocks noChangeAspect="1" noChangeArrowheads="1"/>
          </p:cNvPicPr>
          <p:nvPr/>
        </p:nvPicPr>
        <p:blipFill>
          <a:blip r:embed="rId2"/>
          <a:srcRect/>
          <a:stretch>
            <a:fillRect/>
          </a:stretch>
        </p:blipFill>
        <p:spPr bwMode="auto">
          <a:xfrm>
            <a:off x="5572132" y="0"/>
            <a:ext cx="3571868" cy="2285991"/>
          </a:xfrm>
          <a:prstGeom prst="rect">
            <a:avLst/>
          </a:prstGeom>
          <a:noFill/>
        </p:spPr>
      </p:pic>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785794"/>
            <a:ext cx="8229600" cy="4525963"/>
          </a:xfrm>
        </p:spPr>
        <p:txBody>
          <a:bodyPr/>
          <a:lstStyle/>
          <a:p>
            <a:r>
              <a:rPr lang="en-US" sz="3600" dirty="0" smtClean="0"/>
              <a:t>An area recorded as forest but not included in reserved or protected forest</a:t>
            </a:r>
          </a:p>
          <a:p>
            <a:r>
              <a:rPr lang="en-US" sz="3600" dirty="0" smtClean="0"/>
              <a:t>Ownership states of such forests varies from state to state.</a:t>
            </a:r>
          </a:p>
          <a:p>
            <a:r>
              <a:rPr lang="en-US" sz="3600" dirty="0" smtClean="0"/>
              <a:t>These are the forest and wasteland and belonging to the government and private individual. </a:t>
            </a:r>
            <a:endParaRPr lang="en-US" sz="3600" dirty="0"/>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85728"/>
            <a:ext cx="8229600" cy="4525963"/>
          </a:xfrm>
        </p:spPr>
        <p:txBody>
          <a:bodyPr/>
          <a:lstStyle/>
          <a:p>
            <a:r>
              <a:rPr lang="en-US" sz="3600" dirty="0" smtClean="0"/>
              <a:t>According to the classification by legal status this category includes all other forests, some of these are privately owned.</a:t>
            </a:r>
          </a:p>
          <a:p>
            <a:r>
              <a:rPr lang="en-US" sz="3600" dirty="0" smtClean="0"/>
              <a:t>All village forests are included in this category.</a:t>
            </a:r>
            <a:endParaRPr lang="en-US" sz="3600" dirty="0"/>
          </a:p>
        </p:txBody>
      </p:sp>
      <p:pic>
        <p:nvPicPr>
          <p:cNvPr id="4" name="Content Placeholder 3" descr="http://faculty.washington.edu/toths/JapanErdo.JPG"/>
          <p:cNvPicPr>
            <a:picLocks/>
          </p:cNvPicPr>
          <p:nvPr/>
        </p:nvPicPr>
        <p:blipFill>
          <a:blip r:embed="rId2"/>
          <a:srcRect/>
          <a:stretch>
            <a:fillRect/>
          </a:stretch>
        </p:blipFill>
        <p:spPr bwMode="auto">
          <a:xfrm>
            <a:off x="4429124" y="3357562"/>
            <a:ext cx="4429124" cy="3214686"/>
          </a:xfrm>
          <a:prstGeom prst="rect">
            <a:avLst/>
          </a:prstGeom>
          <a:noFill/>
          <a:ln w="9525">
            <a:noFill/>
            <a:miter lim="800000"/>
            <a:headEnd/>
            <a:tailEnd/>
          </a:ln>
          <a:effectLst>
            <a:softEdge rad="112500"/>
          </a:effectLst>
        </p:spPr>
      </p:pic>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914400" y="714356"/>
            <a:ext cx="8229600" cy="1143000"/>
          </a:xfrm>
        </p:spPr>
        <p:txBody>
          <a:bodyPr/>
          <a:lstStyle/>
          <a:p>
            <a:pPr algn="l" eaLnBrk="1" hangingPunct="1"/>
            <a:r>
              <a:rPr lang="en-US" i="1" dirty="0" smtClean="0"/>
              <a:t>Protected forest</a:t>
            </a:r>
            <a:br>
              <a:rPr lang="en-US" i="1" dirty="0" smtClean="0"/>
            </a:br>
            <a:endParaRPr lang="en-US" i="1" dirty="0" smtClean="0"/>
          </a:p>
        </p:txBody>
      </p:sp>
      <p:sp>
        <p:nvSpPr>
          <p:cNvPr id="13315" name="Content Placeholder 2"/>
          <p:cNvSpPr>
            <a:spLocks noGrp="1"/>
          </p:cNvSpPr>
          <p:nvPr>
            <p:ph idx="1"/>
          </p:nvPr>
        </p:nvSpPr>
        <p:spPr/>
        <p:txBody>
          <a:bodyPr/>
          <a:lstStyle/>
          <a:p>
            <a:r>
              <a:rPr lang="en-US" sz="2800" dirty="0" smtClean="0"/>
              <a:t>A </a:t>
            </a:r>
            <a:r>
              <a:rPr lang="en-US" sz="2800" b="1" dirty="0" smtClean="0"/>
              <a:t>protected forest</a:t>
            </a:r>
            <a:r>
              <a:rPr lang="en-US" sz="2800" dirty="0" smtClean="0"/>
              <a:t> is a forest with some amount of legal or constitutional protection, or where the habitat and resident species are legally accorded protection from further depletion.</a:t>
            </a:r>
          </a:p>
          <a:p>
            <a:r>
              <a:rPr lang="en-US" sz="2800" dirty="0" smtClean="0"/>
              <a:t>Protected forests of India were introduced in the Indian Forest Act, 1927 in British India and were retained after Indian independence. </a:t>
            </a:r>
          </a:p>
          <a:p>
            <a:r>
              <a:rPr lang="en-US" sz="2800" dirty="0" smtClean="0"/>
              <a:t>The 17% if forests that are not included in the categories of reserved or protected forests, are called unclassified forests.</a:t>
            </a:r>
          </a:p>
          <a:p>
            <a:pPr eaLnBrk="1" hangingPunct="1"/>
            <a:endParaRPr lang="en-US" sz="2800" dirty="0" smtClean="0"/>
          </a:p>
        </p:txBody>
      </p:sp>
      <p:pic>
        <p:nvPicPr>
          <p:cNvPr id="4" name="Picture 6" descr="http://t1.gstatic.com/images?q=tbn:ANd9GcSsdTbJtJJcrjEN-NwMMgydfTwt6n3nPU2Uo6GD3zU1t3F7S0sz_g"/>
          <p:cNvPicPr>
            <a:picLocks noChangeAspect="1" noChangeArrowheads="1"/>
          </p:cNvPicPr>
          <p:nvPr/>
        </p:nvPicPr>
        <p:blipFill>
          <a:blip r:embed="rId2"/>
          <a:srcRect/>
          <a:stretch>
            <a:fillRect/>
          </a:stretch>
        </p:blipFill>
        <p:spPr bwMode="auto">
          <a:xfrm>
            <a:off x="5357818" y="0"/>
            <a:ext cx="3786182" cy="1638392"/>
          </a:xfrm>
          <a:prstGeom prst="rect">
            <a:avLst/>
          </a:prstGeom>
          <a:noFill/>
        </p:spPr>
      </p:pic>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914400" y="0"/>
            <a:ext cx="8229600" cy="4525963"/>
          </a:xfrm>
        </p:spPr>
        <p:txBody>
          <a:bodyPr/>
          <a:lstStyle/>
          <a:p>
            <a:r>
              <a:rPr lang="en-US" dirty="0" smtClean="0"/>
              <a:t>The </a:t>
            </a:r>
            <a:r>
              <a:rPr lang="en-US" b="1" dirty="0" smtClean="0"/>
              <a:t>Indian Forest Act, 1927</a:t>
            </a:r>
            <a:r>
              <a:rPr lang="en-US" dirty="0" smtClean="0"/>
              <a:t> was largely based on previous Indian Forest Acts implemented under the British. The most famous one was the Indian Forest Act of 1878. </a:t>
            </a:r>
          </a:p>
          <a:p>
            <a:r>
              <a:rPr lang="en-US" b="1" dirty="0" smtClean="0"/>
              <a:t>Protected Forest</a:t>
            </a:r>
            <a:r>
              <a:rPr lang="en-US" dirty="0" smtClean="0"/>
              <a:t> an area or mass of land notified under the provisions of India Forest Act or the State Forest Acts having limited degree of protection. In Protected Forests all activities are permitted unless prohibited.</a:t>
            </a: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Further, in a protected forest, the Government may issue notifications declaring certain trees to be reserved, or suspend private rights, if any, for a period not exceeding 30 years, or prohibit quarrying, removal of any forest produce, or breaking of land etc</a:t>
            </a:r>
            <a:endParaRPr lang="en-US" dirty="0"/>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914400" y="642918"/>
            <a:ext cx="8229600" cy="4525963"/>
          </a:xfrm>
        </p:spPr>
        <p:txBody>
          <a:bodyPr/>
          <a:lstStyle/>
          <a:p>
            <a:pPr eaLnBrk="1" hangingPunct="1"/>
            <a:r>
              <a:rPr lang="en-US" sz="2400" dirty="0" smtClean="0"/>
              <a:t>Reserved forests, protected forests, unclassed forests more than half of the total forests have been declared as reserved forests. </a:t>
            </a:r>
          </a:p>
          <a:p>
            <a:pPr eaLnBrk="1" hangingPunct="1"/>
            <a:r>
              <a:rPr lang="en-US" sz="2400" dirty="0" smtClean="0"/>
              <a:t>They are regarded as the most valuable as far the conservation of forest resources are concerned. Almost one third of the total forest area is protected forest, as declared by the forest department. </a:t>
            </a:r>
          </a:p>
          <a:p>
            <a:pPr eaLnBrk="1" hangingPunct="1"/>
            <a:r>
              <a:rPr lang="en-US" sz="2400" dirty="0" smtClean="0"/>
              <a:t>This forests land is protected from any further depletion. These are other forests and wastelands belonging to both government and private individuals and communities. </a:t>
            </a:r>
          </a:p>
          <a:p>
            <a:pPr eaLnBrk="1" hangingPunct="1"/>
            <a:endParaRPr lang="en-US" sz="2400" dirty="0" smtClean="0"/>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Box 7"/>
          <p:cNvSpPr txBox="1"/>
          <p:nvPr/>
        </p:nvSpPr>
        <p:spPr>
          <a:xfrm>
            <a:off x="1357290" y="5286388"/>
            <a:ext cx="4643470" cy="523220"/>
          </a:xfrm>
          <a:prstGeom prst="rect">
            <a:avLst/>
          </a:prstGeom>
          <a:noFill/>
        </p:spPr>
        <p:txBody>
          <a:bodyPr wrap="square" rtlCol="0">
            <a:spAutoFit/>
          </a:bodyPr>
          <a:lstStyle/>
          <a:p>
            <a:r>
              <a:rPr lang="en-US" sz="2800" dirty="0" smtClean="0"/>
              <a:t>World map of </a:t>
            </a:r>
            <a:endParaRPr lang="en-US" sz="2800" dirty="0"/>
          </a:p>
        </p:txBody>
      </p:sp>
      <p:sp>
        <p:nvSpPr>
          <p:cNvPr id="9" name="TextBox 8"/>
          <p:cNvSpPr txBox="1"/>
          <p:nvPr/>
        </p:nvSpPr>
        <p:spPr>
          <a:xfrm>
            <a:off x="928662" y="5715016"/>
            <a:ext cx="4886274" cy="523220"/>
          </a:xfrm>
          <a:prstGeom prst="rect">
            <a:avLst/>
          </a:prstGeom>
          <a:noFill/>
        </p:spPr>
        <p:txBody>
          <a:bodyPr wrap="none" rtlCol="0">
            <a:spAutoFit/>
          </a:bodyPr>
          <a:lstStyle/>
          <a:p>
            <a:r>
              <a:rPr lang="en-US" sz="2800" dirty="0" smtClean="0"/>
              <a:t>Global tree loss in 2000-2012</a:t>
            </a:r>
            <a:endParaRPr lang="en-US" sz="2800" dirty="0"/>
          </a:p>
        </p:txBody>
      </p:sp>
      <p:pic>
        <p:nvPicPr>
          <p:cNvPr id="1029" name="Picture 5" descr="G:\Inside My collection\figure1.jpg"/>
          <p:cNvPicPr>
            <a:picLocks noChangeAspect="1" noChangeArrowheads="1"/>
          </p:cNvPicPr>
          <p:nvPr/>
        </p:nvPicPr>
        <p:blipFill>
          <a:blip r:embed="rId3"/>
          <a:srcRect/>
          <a:stretch>
            <a:fillRect/>
          </a:stretch>
        </p:blipFill>
        <p:spPr bwMode="auto">
          <a:xfrm>
            <a:off x="0" y="0"/>
            <a:ext cx="9144000" cy="5086350"/>
          </a:xfrm>
          <a:prstGeom prst="rect">
            <a:avLst/>
          </a:prstGeom>
          <a:ln>
            <a:noFill/>
          </a:ln>
          <a:effectLst>
            <a:softEdge rad="112500"/>
          </a:effectLst>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iterate type="lt">
                                    <p:tmPct val="0"/>
                                  </p:iterate>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35" presetClass="path" presetSubtype="0" accel="50000" decel="50000" autoRev="1" fill="hold" grpId="1" nodeType="afterEffect">
                                  <p:stCondLst>
                                    <p:cond delay="0"/>
                                  </p:stCondLst>
                                  <p:iterate type="lt">
                                    <p:tmPct val="0"/>
                                  </p:iterate>
                                  <p:childTnLst>
                                    <p:animMotion origin="layout" path="M -3.88889E-6 4.26457E-6 L -0.12951 4.26457E-6 " pathEditMode="relative" rAng="0" ptsTypes="AA">
                                      <p:cBhvr>
                                        <p:cTn id="13" dur="5000" fill="hold"/>
                                        <p:tgtEl>
                                          <p:spTgt spid="8"/>
                                        </p:tgtEl>
                                        <p:attrNameLst>
                                          <p:attrName>ppt_x</p:attrName>
                                          <p:attrName>ppt_y</p:attrName>
                                        </p:attrNameLst>
                                      </p:cBhvr>
                                      <p:rCtr x="-65" y="0"/>
                                    </p:animMotion>
                                  </p:childTnLst>
                                </p:cTn>
                              </p:par>
                              <p:par>
                                <p:cTn id="14" presetID="63" presetClass="path" presetSubtype="0" accel="50000" decel="50000" autoRev="1" fill="hold" grpId="1" nodeType="withEffect">
                                  <p:stCondLst>
                                    <p:cond delay="0"/>
                                  </p:stCondLst>
                                  <p:iterate type="lt">
                                    <p:tmPct val="0"/>
                                  </p:iterate>
                                  <p:childTnLst>
                                    <p:animMotion origin="layout" path="M -3.88889E-6 -1.56337E-6 L 0.11216 -1.56337E-6 " pathEditMode="relative" rAng="0" ptsTypes="AA">
                                      <p:cBhvr>
                                        <p:cTn id="15" dur="5000" fill="hold"/>
                                        <p:tgtEl>
                                          <p:spTgt spid="9"/>
                                        </p:tgtEl>
                                        <p:attrNameLst>
                                          <p:attrName>ppt_x</p:attrName>
                                          <p:attrName>ppt_y</p:attrName>
                                        </p:attrNameLst>
                                      </p:cBhvr>
                                      <p:rCtr x="56" y="0"/>
                                    </p:animMotion>
                                  </p:childTnLst>
                                </p:cTn>
                              </p:par>
                              <p:par>
                                <p:cTn id="16" presetID="10" presetClass="exit" presetSubtype="0" fill="hold" grpId="2" nodeType="withEffect">
                                  <p:stCondLst>
                                    <p:cond delay="5000"/>
                                  </p:stCondLst>
                                  <p:iterate type="lt">
                                    <p:tmPct val="5000"/>
                                  </p:iterate>
                                  <p:childTnLst>
                                    <p:animEffect transition="out" filter="fade">
                                      <p:cBhvr>
                                        <p:cTn id="17" dur="2000"/>
                                        <p:tgtEl>
                                          <p:spTgt spid="9"/>
                                        </p:tgtEl>
                                      </p:cBhvr>
                                    </p:animEffect>
                                    <p:set>
                                      <p:cBhvr>
                                        <p:cTn id="18" dur="1" fill="hold">
                                          <p:stCondLst>
                                            <p:cond delay="1999"/>
                                          </p:stCondLst>
                                        </p:cTn>
                                        <p:tgtEl>
                                          <p:spTgt spid="9"/>
                                        </p:tgtEl>
                                        <p:attrNameLst>
                                          <p:attrName>style.visibility</p:attrName>
                                        </p:attrNameLst>
                                      </p:cBhvr>
                                      <p:to>
                                        <p:strVal val="hidden"/>
                                      </p:to>
                                    </p:set>
                                  </p:childTnLst>
                                </p:cTn>
                              </p:par>
                              <p:par>
                                <p:cTn id="19" presetID="10" presetClass="exit" presetSubtype="0" fill="hold" grpId="2" nodeType="withEffect">
                                  <p:stCondLst>
                                    <p:cond delay="5000"/>
                                  </p:stCondLst>
                                  <p:iterate type="lt">
                                    <p:tmPct val="5000"/>
                                  </p:iterate>
                                  <p:childTnLst>
                                    <p:animEffect transition="out" filter="fade">
                                      <p:cBhvr>
                                        <p:cTn id="20" dur="2000"/>
                                        <p:tgtEl>
                                          <p:spTgt spid="8"/>
                                        </p:tgtEl>
                                      </p:cBhvr>
                                    </p:animEffect>
                                    <p:set>
                                      <p:cBhvr>
                                        <p:cTn id="21"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8" grpId="2"/>
      <p:bldP spid="9" grpId="0"/>
      <p:bldP spid="9" grpId="1"/>
      <p:bldP spid="9" grpId="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G:\Inside My collection\figure2_0.jpg"/>
          <p:cNvPicPr>
            <a:picLocks noChangeAspect="1" noChangeArrowheads="1"/>
          </p:cNvPicPr>
          <p:nvPr/>
        </p:nvPicPr>
        <p:blipFill>
          <a:blip r:embed="rId2"/>
          <a:srcRect/>
          <a:stretch>
            <a:fillRect/>
          </a:stretch>
        </p:blipFill>
        <p:spPr bwMode="auto">
          <a:xfrm>
            <a:off x="0" y="0"/>
            <a:ext cx="9144000" cy="5286388"/>
          </a:xfrm>
          <a:prstGeom prst="rect">
            <a:avLst/>
          </a:prstGeom>
          <a:ln>
            <a:noFill/>
          </a:ln>
          <a:effectLst>
            <a:softEdge rad="112500"/>
          </a:effectLst>
        </p:spPr>
      </p:pic>
      <p:sp>
        <p:nvSpPr>
          <p:cNvPr id="4" name="TextBox 3"/>
          <p:cNvSpPr txBox="1"/>
          <p:nvPr/>
        </p:nvSpPr>
        <p:spPr>
          <a:xfrm>
            <a:off x="1357290" y="5286388"/>
            <a:ext cx="4643470" cy="523220"/>
          </a:xfrm>
          <a:prstGeom prst="rect">
            <a:avLst/>
          </a:prstGeom>
          <a:noFill/>
        </p:spPr>
        <p:txBody>
          <a:bodyPr wrap="square" rtlCol="0">
            <a:spAutoFit/>
          </a:bodyPr>
          <a:lstStyle/>
          <a:p>
            <a:r>
              <a:rPr lang="en-US" sz="2800" dirty="0" smtClean="0"/>
              <a:t>World map of </a:t>
            </a:r>
            <a:endParaRPr lang="en-US" sz="2800" dirty="0"/>
          </a:p>
        </p:txBody>
      </p:sp>
      <p:sp>
        <p:nvSpPr>
          <p:cNvPr id="5" name="TextBox 4"/>
          <p:cNvSpPr txBox="1"/>
          <p:nvPr/>
        </p:nvSpPr>
        <p:spPr>
          <a:xfrm>
            <a:off x="928662" y="5715016"/>
            <a:ext cx="4927952" cy="523220"/>
          </a:xfrm>
          <a:prstGeom prst="rect">
            <a:avLst/>
          </a:prstGeom>
          <a:noFill/>
        </p:spPr>
        <p:txBody>
          <a:bodyPr wrap="none" rtlCol="0">
            <a:spAutoFit/>
          </a:bodyPr>
          <a:lstStyle/>
          <a:p>
            <a:r>
              <a:rPr lang="en-US" sz="2800" dirty="0" smtClean="0"/>
              <a:t>Global tree gain in 2000-2012</a:t>
            </a:r>
            <a:endParaRPr lang="en-US" sz="2800" dirty="0"/>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iterate type="lt">
                                    <p:tmPct val="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35" presetClass="path" presetSubtype="0" accel="50000" decel="50000" autoRev="1" fill="hold" grpId="1" nodeType="afterEffect">
                                  <p:stCondLst>
                                    <p:cond delay="0"/>
                                  </p:stCondLst>
                                  <p:iterate type="lt">
                                    <p:tmPct val="0"/>
                                  </p:iterate>
                                  <p:childTnLst>
                                    <p:animMotion origin="layout" path="M -3.88889E-6 4.26457E-6 L -0.12951 4.26457E-6 " pathEditMode="relative" rAng="0" ptsTypes="AA">
                                      <p:cBhvr>
                                        <p:cTn id="13" dur="5000" fill="hold"/>
                                        <p:tgtEl>
                                          <p:spTgt spid="4"/>
                                        </p:tgtEl>
                                        <p:attrNameLst>
                                          <p:attrName>ppt_x</p:attrName>
                                          <p:attrName>ppt_y</p:attrName>
                                        </p:attrNameLst>
                                      </p:cBhvr>
                                      <p:rCtr x="-65" y="0"/>
                                    </p:animMotion>
                                  </p:childTnLst>
                                </p:cTn>
                              </p:par>
                              <p:par>
                                <p:cTn id="14" presetID="63" presetClass="path" presetSubtype="0" accel="50000" decel="50000" autoRev="1" fill="hold" grpId="1" nodeType="withEffect">
                                  <p:stCondLst>
                                    <p:cond delay="0"/>
                                  </p:stCondLst>
                                  <p:iterate type="lt">
                                    <p:tmPct val="0"/>
                                  </p:iterate>
                                  <p:childTnLst>
                                    <p:animMotion origin="layout" path="M -3.88889E-6 -1.56337E-6 L 0.11216 -1.56337E-6 " pathEditMode="relative" rAng="0" ptsTypes="AA">
                                      <p:cBhvr>
                                        <p:cTn id="15" dur="5000" fill="hold"/>
                                        <p:tgtEl>
                                          <p:spTgt spid="5"/>
                                        </p:tgtEl>
                                        <p:attrNameLst>
                                          <p:attrName>ppt_x</p:attrName>
                                          <p:attrName>ppt_y</p:attrName>
                                        </p:attrNameLst>
                                      </p:cBhvr>
                                      <p:rCtr x="56" y="0"/>
                                    </p:animMotion>
                                  </p:childTnLst>
                                </p:cTn>
                              </p:par>
                              <p:par>
                                <p:cTn id="16" presetID="10" presetClass="exit" presetSubtype="0" fill="hold" grpId="2" nodeType="withEffect">
                                  <p:stCondLst>
                                    <p:cond delay="5000"/>
                                  </p:stCondLst>
                                  <p:iterate type="lt">
                                    <p:tmPct val="5000"/>
                                  </p:iterate>
                                  <p:childTnLst>
                                    <p:animEffect transition="out" filter="fade">
                                      <p:cBhvr>
                                        <p:cTn id="17" dur="2000"/>
                                        <p:tgtEl>
                                          <p:spTgt spid="5"/>
                                        </p:tgtEl>
                                      </p:cBhvr>
                                    </p:animEffect>
                                    <p:set>
                                      <p:cBhvr>
                                        <p:cTn id="18" dur="1" fill="hold">
                                          <p:stCondLst>
                                            <p:cond delay="1999"/>
                                          </p:stCondLst>
                                        </p:cTn>
                                        <p:tgtEl>
                                          <p:spTgt spid="5"/>
                                        </p:tgtEl>
                                        <p:attrNameLst>
                                          <p:attrName>style.visibility</p:attrName>
                                        </p:attrNameLst>
                                      </p:cBhvr>
                                      <p:to>
                                        <p:strVal val="hidden"/>
                                      </p:to>
                                    </p:set>
                                  </p:childTnLst>
                                </p:cTn>
                              </p:par>
                              <p:par>
                                <p:cTn id="19" presetID="10" presetClass="exit" presetSubtype="0" fill="hold" grpId="2" nodeType="withEffect">
                                  <p:stCondLst>
                                    <p:cond delay="5000"/>
                                  </p:stCondLst>
                                  <p:iterate type="lt">
                                    <p:tmPct val="5000"/>
                                  </p:iterate>
                                  <p:childTnLst>
                                    <p:animEffect transition="out" filter="fade">
                                      <p:cBhvr>
                                        <p:cTn id="20" dur="2000"/>
                                        <p:tgtEl>
                                          <p:spTgt spid="4"/>
                                        </p:tgtEl>
                                      </p:cBhvr>
                                    </p:animEffect>
                                    <p:set>
                                      <p:cBhvr>
                                        <p:cTn id="21"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bldP spid="5" grpId="1"/>
      <p:bldP spid="5" grpId="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28794" y="5500702"/>
            <a:ext cx="4836837" cy="646331"/>
          </a:xfrm>
          <a:prstGeom prst="rect">
            <a:avLst/>
          </a:prstGeom>
          <a:noFill/>
        </p:spPr>
        <p:txBody>
          <a:bodyPr wrap="none" rtlCol="0">
            <a:spAutoFit/>
          </a:bodyPr>
          <a:lstStyle/>
          <a:p>
            <a:pPr algn="ctr"/>
            <a:r>
              <a:rPr lang="en-US" sz="3600" dirty="0" smtClean="0">
                <a:effectLst>
                  <a:reflection blurRad="6350" stA="50000" endA="300" endPos="50000" dist="29997" dir="5400000" sy="-100000" algn="bl" rotWithShape="0"/>
                </a:effectLst>
                <a:latin typeface="Arial Black" pitchFamily="34" charset="0"/>
              </a:rPr>
              <a:t>India’s Forest map</a:t>
            </a:r>
            <a:endParaRPr lang="en-US" sz="3600" dirty="0">
              <a:effectLst>
                <a:reflection blurRad="6350" stA="50000" endA="300" endPos="50000" dist="29997" dir="5400000" sy="-100000" algn="bl" rotWithShape="0"/>
              </a:effectLst>
              <a:latin typeface="Arial Black" pitchFamily="34" charset="0"/>
            </a:endParaRPr>
          </a:p>
        </p:txBody>
      </p:sp>
      <p:pic>
        <p:nvPicPr>
          <p:cNvPr id="1026" name="Picture 2" descr="H:\Inside My collection\Images\india-map-forest.jpg"/>
          <p:cNvPicPr>
            <a:picLocks noChangeAspect="1" noChangeArrowheads="1"/>
          </p:cNvPicPr>
          <p:nvPr/>
        </p:nvPicPr>
        <p:blipFill>
          <a:blip r:embed="rId3"/>
          <a:srcRect/>
          <a:stretch>
            <a:fillRect/>
          </a:stretch>
        </p:blipFill>
        <p:spPr bwMode="auto">
          <a:xfrm>
            <a:off x="0" y="0"/>
            <a:ext cx="9144000" cy="5429264"/>
          </a:xfrm>
          <a:prstGeom prst="rect">
            <a:avLst/>
          </a:prstGeom>
          <a:noFill/>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Box 4"/>
          <p:cNvSpPr txBox="1"/>
          <p:nvPr/>
        </p:nvSpPr>
        <p:spPr>
          <a:xfrm>
            <a:off x="2071670" y="5572140"/>
            <a:ext cx="5838522" cy="646331"/>
          </a:xfrm>
          <a:prstGeom prst="rect">
            <a:avLst/>
          </a:prstGeom>
          <a:noFill/>
        </p:spPr>
        <p:txBody>
          <a:bodyPr wrap="none" rtlCol="0">
            <a:spAutoFit/>
          </a:bodyPr>
          <a:lstStyle/>
          <a:p>
            <a:pPr algn="ctr"/>
            <a:r>
              <a:rPr lang="en-US" sz="3600" dirty="0" smtClean="0">
                <a:effectLst>
                  <a:reflection blurRad="6350" stA="50000" endA="300" endPos="50000" dist="29997" dir="5400000" sy="-100000" algn="bl" rotWithShape="0"/>
                </a:effectLst>
                <a:latin typeface="Arial Black" pitchFamily="34" charset="0"/>
              </a:rPr>
              <a:t>Karnataka Forest map</a:t>
            </a:r>
            <a:endParaRPr lang="en-US" sz="3600" dirty="0">
              <a:effectLst>
                <a:reflection blurRad="6350" stA="50000" endA="300" endPos="50000" dist="29997" dir="5400000" sy="-100000" algn="bl" rotWithShape="0"/>
              </a:effectLst>
              <a:latin typeface="Arial Black" pitchFamily="34" charset="0"/>
            </a:endParaRPr>
          </a:p>
        </p:txBody>
      </p:sp>
      <p:pic>
        <p:nvPicPr>
          <p:cNvPr id="2050" name="Picture 2" descr="H:\Inside My collection\Images\karnataka-forest-map.jpg"/>
          <p:cNvPicPr>
            <a:picLocks noChangeAspect="1" noChangeArrowheads="1"/>
          </p:cNvPicPr>
          <p:nvPr/>
        </p:nvPicPr>
        <p:blipFill>
          <a:blip r:embed="rId3"/>
          <a:srcRect/>
          <a:stretch>
            <a:fillRect/>
          </a:stretch>
        </p:blipFill>
        <p:spPr bwMode="auto">
          <a:xfrm>
            <a:off x="0" y="0"/>
            <a:ext cx="9144000" cy="5286388"/>
          </a:xfrm>
          <a:prstGeom prst="rect">
            <a:avLst/>
          </a:prstGeom>
          <a:noFill/>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500034" y="64291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effectLst/>
                <a:uLnTx/>
                <a:uFillTx/>
                <a:latin typeface="+mj-lt"/>
                <a:ea typeface="+mj-ea"/>
                <a:cs typeface="+mj-cs"/>
              </a:rPr>
              <a:t>Ten countries with largest area of productive forest plantations (%)</a:t>
            </a:r>
            <a:r>
              <a:rPr kumimoji="0" lang="en-US" sz="3200" b="1" i="0" u="none" strike="noStrike" kern="0" cap="none" spc="0" normalizeH="0" baseline="0" noProof="0" dirty="0" smtClean="0">
                <a:ln>
                  <a:noFill/>
                </a:ln>
                <a:solidFill>
                  <a:schemeClr val="tx2"/>
                </a:solidFill>
                <a:effectLst/>
                <a:uLnTx/>
                <a:uFillTx/>
                <a:latin typeface="+mj-lt"/>
                <a:ea typeface="+mj-ea"/>
                <a:cs typeface="+mj-cs"/>
              </a:rPr>
              <a:t/>
            </a:r>
            <a:br>
              <a:rPr kumimoji="0" lang="en-US" sz="3200" b="1" i="0" u="none" strike="noStrike" kern="0" cap="none" spc="0" normalizeH="0" baseline="0" noProof="0" dirty="0" smtClean="0">
                <a:ln>
                  <a:noFill/>
                </a:ln>
                <a:solidFill>
                  <a:schemeClr val="tx2"/>
                </a:solidFill>
                <a:effectLst/>
                <a:uLnTx/>
                <a:uFillTx/>
                <a:latin typeface="+mj-lt"/>
                <a:ea typeface="+mj-ea"/>
                <a:cs typeface="+mj-cs"/>
              </a:rPr>
            </a:br>
            <a:endParaRPr kumimoji="0" lang="en-US" sz="3200" b="0" i="0" u="none" strike="noStrike" kern="0" cap="none" spc="0" normalizeH="0" baseline="0" noProof="0" dirty="0">
              <a:ln>
                <a:noFill/>
              </a:ln>
              <a:solidFill>
                <a:schemeClr val="tx2"/>
              </a:solidFill>
              <a:effectLst/>
              <a:uLnTx/>
              <a:uFillTx/>
              <a:latin typeface="+mj-lt"/>
              <a:ea typeface="+mj-ea"/>
              <a:cs typeface="+mj-cs"/>
            </a:endParaRPr>
          </a:p>
        </p:txBody>
      </p:sp>
      <p:pic>
        <p:nvPicPr>
          <p:cNvPr id="4" name="Picture 2"/>
          <p:cNvPicPr>
            <a:picLocks noChangeAspect="1" noChangeArrowheads="1"/>
          </p:cNvPicPr>
          <p:nvPr/>
        </p:nvPicPr>
        <p:blipFill>
          <a:blip r:embed="rId2" cstate="print"/>
          <a:srcRect/>
          <a:stretch>
            <a:fillRect/>
          </a:stretch>
        </p:blipFill>
        <p:spPr bwMode="auto">
          <a:xfrm>
            <a:off x="642910" y="1928802"/>
            <a:ext cx="8001057" cy="4337022"/>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1000100" y="357166"/>
            <a:ext cx="77724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75000" lnSpcReduction="2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effectLst/>
                <a:uLnTx/>
                <a:uFillTx/>
                <a:latin typeface="+mj-lt"/>
                <a:ea typeface="+mj-ea"/>
                <a:cs typeface="+mj-cs"/>
              </a:rPr>
              <a:t>Five countries with greatest total growing stock (%)</a:t>
            </a:r>
            <a:endParaRPr kumimoji="0" lang="en-US" sz="4400" b="0" i="0" u="none" strike="noStrike" kern="0" cap="none" spc="0" normalizeH="0" baseline="0" noProof="0" dirty="0">
              <a:ln>
                <a:noFill/>
              </a:ln>
              <a:effectLst/>
              <a:uLnTx/>
              <a:uFillTx/>
              <a:latin typeface="+mj-lt"/>
              <a:ea typeface="+mj-ea"/>
              <a:cs typeface="+mj-cs"/>
            </a:endParaRPr>
          </a:p>
        </p:txBody>
      </p:sp>
      <p:pic>
        <p:nvPicPr>
          <p:cNvPr id="4" name="Picture 2"/>
          <p:cNvPicPr>
            <a:picLocks noChangeAspect="1" noChangeArrowheads="1"/>
          </p:cNvPicPr>
          <p:nvPr/>
        </p:nvPicPr>
        <p:blipFill>
          <a:blip r:embed="rId2" cstate="print"/>
          <a:srcRect/>
          <a:stretch>
            <a:fillRect/>
          </a:stretch>
        </p:blipFill>
        <p:spPr bwMode="auto">
          <a:xfrm>
            <a:off x="714348" y="1733972"/>
            <a:ext cx="8215369" cy="448111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785850" y="571480"/>
            <a:ext cx="8229600" cy="1143000"/>
          </a:xfrm>
        </p:spPr>
        <p:txBody>
          <a:bodyPr/>
          <a:lstStyle/>
          <a:p>
            <a:pPr eaLnBrk="1" hangingPunct="1"/>
            <a:r>
              <a:rPr lang="en-US" b="1" dirty="0" smtClean="0"/>
              <a:t>Wildlife Resource</a:t>
            </a:r>
          </a:p>
        </p:txBody>
      </p:sp>
      <p:sp>
        <p:nvSpPr>
          <p:cNvPr id="16387" name="Content Placeholder 2"/>
          <p:cNvSpPr>
            <a:spLocks noGrp="1"/>
          </p:cNvSpPr>
          <p:nvPr>
            <p:ph idx="1"/>
          </p:nvPr>
        </p:nvSpPr>
        <p:spPr>
          <a:xfrm>
            <a:off x="428596" y="2000240"/>
            <a:ext cx="8358246" cy="3954459"/>
          </a:xfrm>
        </p:spPr>
        <p:txBody>
          <a:bodyPr/>
          <a:lstStyle/>
          <a:p>
            <a:pPr eaLnBrk="1" hangingPunct="1"/>
            <a:r>
              <a:rPr lang="en-US" sz="2400" dirty="0" smtClean="0"/>
              <a:t>Wild life resources include all animals, which grow and propagate naturally without any sort of human interference. They remain in wild form without any sort of friendly association with man. Invariably they are in forests.</a:t>
            </a:r>
          </a:p>
          <a:p>
            <a:pPr eaLnBrk="1" hangingPunct="1"/>
            <a:r>
              <a:rPr lang="en-US" sz="2400" dirty="0" smtClean="0"/>
              <a:t>Wildlife serves as a resource to maintain the ecological balance as well as source of entertainment besides acting as source to produce the meat, skins and other animal products.</a:t>
            </a:r>
          </a:p>
          <a:p>
            <a:pPr eaLnBrk="1" hangingPunct="1"/>
            <a:endParaRPr lang="en-US" sz="2400" dirty="0" smtClean="0"/>
          </a:p>
        </p:txBody>
      </p:sp>
      <p:pic>
        <p:nvPicPr>
          <p:cNvPr id="3074" name="Picture 2" descr="C:\Users\sony\Documents\28-best-wildlife-photography.jpg"/>
          <p:cNvPicPr>
            <a:picLocks noChangeAspect="1" noChangeArrowheads="1"/>
          </p:cNvPicPr>
          <p:nvPr/>
        </p:nvPicPr>
        <p:blipFill>
          <a:blip r:embed="rId2" cstate="print"/>
          <a:srcRect/>
          <a:stretch>
            <a:fillRect/>
          </a:stretch>
        </p:blipFill>
        <p:spPr bwMode="auto">
          <a:xfrm>
            <a:off x="5715008" y="0"/>
            <a:ext cx="3428992" cy="1928802"/>
          </a:xfrm>
          <a:prstGeom prst="rect">
            <a:avLst/>
          </a:prstGeom>
          <a:noFill/>
        </p:spPr>
      </p:pic>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914400" y="642918"/>
            <a:ext cx="8229600" cy="4525962"/>
          </a:xfrm>
        </p:spPr>
        <p:txBody>
          <a:bodyPr/>
          <a:lstStyle/>
          <a:p>
            <a:pPr eaLnBrk="1" hangingPunct="1"/>
            <a:r>
              <a:rPr lang="en-US" sz="2400" dirty="0" smtClean="0"/>
              <a:t>The animal species like lion, tiger, cheetah, deer, bear, jackal and number of wild birds are included in wild life wealth.</a:t>
            </a:r>
          </a:p>
          <a:p>
            <a:pPr eaLnBrk="1" hangingPunct="1"/>
            <a:r>
              <a:rPr lang="en-US" sz="2400" dirty="0" smtClean="0"/>
              <a:t>Although 'wildlife' refers to any form of life living in its wild (uninterfered) or natural habitat, 'wildlife' in practice means a group of animals living in forests or other natural habitats. </a:t>
            </a:r>
          </a:p>
          <a:p>
            <a:pPr eaLnBrk="1" hangingPunct="1"/>
            <a:r>
              <a:rPr lang="en-US" sz="2400" dirty="0" smtClean="0"/>
              <a:t>It usually signifies the animals in wild form without being domesticated. Once upon a time, the present day domestic animals like cattle, horse, buffalo, cat, dog were in wild form.</a:t>
            </a:r>
          </a:p>
          <a:p>
            <a:pPr eaLnBrk="1" hangingPunct="1"/>
            <a:endParaRPr lang="en-US" sz="2400" dirty="0" smtClean="0"/>
          </a:p>
        </p:txBody>
      </p:sp>
      <p:pic>
        <p:nvPicPr>
          <p:cNvPr id="4098" name="Picture 2" descr="C:\Users\sony\Documents\hero.png"/>
          <p:cNvPicPr>
            <a:picLocks noChangeAspect="1" noChangeArrowheads="1"/>
          </p:cNvPicPr>
          <p:nvPr/>
        </p:nvPicPr>
        <p:blipFill>
          <a:blip r:embed="rId2" cstate="print"/>
          <a:srcRect/>
          <a:stretch>
            <a:fillRect/>
          </a:stretch>
        </p:blipFill>
        <p:spPr bwMode="auto">
          <a:xfrm>
            <a:off x="4429124" y="4493766"/>
            <a:ext cx="4500594" cy="2233608"/>
          </a:xfrm>
          <a:prstGeom prst="rect">
            <a:avLst/>
          </a:prstGeom>
          <a:noFill/>
        </p:spPr>
      </p:pic>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914400" y="285728"/>
            <a:ext cx="8229600" cy="4525963"/>
          </a:xfrm>
        </p:spPr>
        <p:txBody>
          <a:bodyPr/>
          <a:lstStyle/>
          <a:p>
            <a:pPr eaLnBrk="1" hangingPunct="1"/>
            <a:r>
              <a:rPr lang="en-US" sz="2400" dirty="0" smtClean="0"/>
              <a:t>Each species of wild life enjoys specific climate and specific agro ecological situation and therefore more acclimatized to such situation. </a:t>
            </a:r>
          </a:p>
          <a:p>
            <a:pPr eaLnBrk="1" hangingPunct="1"/>
            <a:r>
              <a:rPr lang="en-US" sz="2400" dirty="0" smtClean="0"/>
              <a:t>Most of wild animals are confined to specific situation. Their breeding and feeding habits are adjusted to such situations.</a:t>
            </a:r>
          </a:p>
          <a:p>
            <a:pPr eaLnBrk="1" hangingPunct="1"/>
            <a:r>
              <a:rPr lang="en-US" sz="2400" dirty="0" smtClean="0"/>
              <a:t>Wildlife includes several hundreds of types of birds, many types of amphibians, reptiles, mammalians and other species. </a:t>
            </a:r>
          </a:p>
          <a:p>
            <a:pPr eaLnBrk="1" hangingPunct="1">
              <a:buFontTx/>
              <a:buNone/>
            </a:pPr>
            <a:endParaRPr lang="en-US" sz="2400" dirty="0" smtClean="0"/>
          </a:p>
          <a:p>
            <a:pPr eaLnBrk="1" hangingPunct="1"/>
            <a:endParaRPr lang="en-US" sz="2400" dirty="0" smtClean="0"/>
          </a:p>
          <a:p>
            <a:pPr eaLnBrk="1" hangingPunct="1"/>
            <a:endParaRPr lang="en-US" sz="2400" dirty="0" smtClean="0"/>
          </a:p>
        </p:txBody>
      </p:sp>
      <p:pic>
        <p:nvPicPr>
          <p:cNvPr id="3" name="Picture 5"/>
          <p:cNvPicPr>
            <a:picLocks noChangeAspect="1" noChangeArrowheads="1"/>
          </p:cNvPicPr>
          <p:nvPr/>
        </p:nvPicPr>
        <p:blipFill>
          <a:blip r:embed="rId2"/>
          <a:srcRect/>
          <a:stretch>
            <a:fillRect/>
          </a:stretch>
        </p:blipFill>
        <p:spPr bwMode="auto">
          <a:xfrm>
            <a:off x="4500562" y="3857628"/>
            <a:ext cx="4447721" cy="2786082"/>
          </a:xfrm>
          <a:prstGeom prst="rect">
            <a:avLst/>
          </a:prstGeom>
          <a:noFill/>
          <a:ln w="9525">
            <a:noFill/>
            <a:miter lim="800000"/>
            <a:headEnd/>
            <a:tailEnd/>
          </a:ln>
          <a:effectLst/>
        </p:spPr>
      </p:pic>
      <p:pic>
        <p:nvPicPr>
          <p:cNvPr id="5123" name="Picture 3" descr="C:\Users\sony\Documents\Wildlife-Photos14.jpg"/>
          <p:cNvPicPr>
            <a:picLocks noChangeAspect="1" noChangeArrowheads="1"/>
          </p:cNvPicPr>
          <p:nvPr/>
        </p:nvPicPr>
        <p:blipFill>
          <a:blip r:embed="rId3"/>
          <a:srcRect/>
          <a:stretch>
            <a:fillRect/>
          </a:stretch>
        </p:blipFill>
        <p:spPr bwMode="auto">
          <a:xfrm>
            <a:off x="214282" y="3857628"/>
            <a:ext cx="4143404" cy="2786082"/>
          </a:xfrm>
          <a:prstGeom prst="rect">
            <a:avLst/>
          </a:prstGeom>
          <a:noFill/>
        </p:spPr>
      </p:pic>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xmlns="" val="3123995121"/>
              </p:ext>
            </p:extLst>
          </p:nvPr>
        </p:nvGraphicFramePr>
        <p:xfrm>
          <a:off x="0" y="1500174"/>
          <a:ext cx="8610600" cy="4714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279"/>
          <p:cNvSpPr txBox="1">
            <a:spLocks noChangeArrowheads="1"/>
          </p:cNvSpPr>
          <p:nvPr/>
        </p:nvSpPr>
        <p:spPr bwMode="auto">
          <a:xfrm>
            <a:off x="9144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2"/>
                </a:solidFill>
                <a:effectLst/>
                <a:uLnTx/>
                <a:uFillTx/>
                <a:latin typeface="+mj-lt"/>
                <a:ea typeface="+mj-ea"/>
                <a:cs typeface="+mj-cs"/>
              </a:rPr>
              <a:t>Based on the degree of threat rating on them, they could be classified as</a:t>
            </a:r>
            <a:endParaRPr kumimoji="0" lang="en-US" altLang="zh-CN" sz="3200" b="0" i="0" u="none" strike="noStrike" kern="0" cap="none" spc="0" normalizeH="0" baseline="0" noProof="0" dirty="0">
              <a:ln>
                <a:noFill/>
              </a:ln>
              <a:solidFill>
                <a:schemeClr val="tx2"/>
              </a:solidFill>
              <a:effectLst/>
              <a:uLnTx/>
              <a:uFillTx/>
              <a:latin typeface="+mj-lt"/>
              <a:ea typeface="+mj-ea"/>
              <a:cs typeface="+mj-cs"/>
            </a:endParaRPr>
          </a:p>
        </p:txBody>
      </p:sp>
    </p:spTree>
    <p:extLst>
      <p:ext uri="{BB962C8B-B14F-4D97-AF65-F5344CB8AC3E}">
        <p14:creationId xmlns:p14="http://schemas.microsoft.com/office/powerpoint/2010/main" xmlns="" val="293753364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285728"/>
            <a:ext cx="8229600" cy="1143000"/>
          </a:xfrm>
        </p:spPr>
        <p:txBody>
          <a:bodyPr/>
          <a:lstStyle/>
          <a:p>
            <a:pPr algn="l" eaLnBrk="1" hangingPunct="1">
              <a:defRPr/>
            </a:pPr>
            <a:r>
              <a:rPr lang="en-US" b="1" dirty="0" smtClean="0">
                <a:solidFill>
                  <a:schemeClr val="tx1"/>
                </a:solidFill>
                <a:latin typeface="+mn-lt"/>
                <a:ea typeface="+mn-ea"/>
                <a:cs typeface="+mn-cs"/>
              </a:rPr>
              <a:t>Endangered Species</a:t>
            </a:r>
            <a:br>
              <a:rPr lang="en-US" b="1" dirty="0" smtClean="0">
                <a:solidFill>
                  <a:schemeClr val="tx1"/>
                </a:solidFill>
                <a:latin typeface="+mn-lt"/>
                <a:ea typeface="+mn-ea"/>
                <a:cs typeface="+mn-cs"/>
              </a:rPr>
            </a:br>
            <a:endParaRPr lang="en-US" dirty="0" smtClean="0"/>
          </a:p>
        </p:txBody>
      </p:sp>
      <p:sp>
        <p:nvSpPr>
          <p:cNvPr id="19459" name="Content Placeholder 2"/>
          <p:cNvSpPr>
            <a:spLocks noGrp="1"/>
          </p:cNvSpPr>
          <p:nvPr>
            <p:ph idx="1"/>
          </p:nvPr>
        </p:nvSpPr>
        <p:spPr>
          <a:xfrm>
            <a:off x="500034" y="1357298"/>
            <a:ext cx="8229600" cy="4525963"/>
          </a:xfrm>
        </p:spPr>
        <p:txBody>
          <a:bodyPr/>
          <a:lstStyle/>
          <a:p>
            <a:pPr eaLnBrk="1" hangingPunct="1"/>
            <a:r>
              <a:rPr lang="en-US" sz="2400" dirty="0" smtClean="0"/>
              <a:t>Their numbers have been reduced to a critical level pushing them to near extinction. </a:t>
            </a:r>
          </a:p>
          <a:p>
            <a:pPr eaLnBrk="1" hangingPunct="1"/>
            <a:r>
              <a:rPr lang="en-US" sz="2400" dirty="0" smtClean="0"/>
              <a:t>81 species of mammalians, </a:t>
            </a:r>
          </a:p>
          <a:p>
            <a:pPr eaLnBrk="1" hangingPunct="1"/>
            <a:r>
              <a:rPr lang="en-US" sz="2400" dirty="0" smtClean="0"/>
              <a:t>38 species of birds, </a:t>
            </a:r>
          </a:p>
          <a:p>
            <a:pPr eaLnBrk="1" hangingPunct="1"/>
            <a:r>
              <a:rPr lang="en-US" sz="2400" dirty="0" smtClean="0"/>
              <a:t>18 species of amphibians / reptiles are identified as endangered species in India. </a:t>
            </a:r>
          </a:p>
          <a:p>
            <a:pPr eaLnBrk="1" hangingPunct="1"/>
            <a:r>
              <a:rPr lang="en-US" sz="2400" dirty="0" smtClean="0"/>
              <a:t>Some of them are Nilgiri langur, clouded leopard, snow leopard, wolf, Himalayan brown bear, red panda, Asian elephant</a:t>
            </a: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071802" y="214290"/>
            <a:ext cx="3500462" cy="2329398"/>
          </a:xfrm>
          <a:prstGeom prst="rect">
            <a:avLst/>
          </a:prstGeom>
        </p:spPr>
      </p:pic>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28596" y="2734250"/>
            <a:ext cx="3492501" cy="3012680"/>
          </a:xfrm>
          <a:prstGeom prst="rect">
            <a:avLst/>
          </a:prstGeom>
        </p:spPr>
      </p:pic>
      <p:pic>
        <p:nvPicPr>
          <p:cNvPr id="7" name="Picture 6"/>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5357818" y="2786058"/>
            <a:ext cx="3549338" cy="2928958"/>
          </a:xfrm>
          <a:prstGeom prst="rect">
            <a:avLst/>
          </a:prstGeom>
        </p:spPr>
      </p:pic>
      <p:sp>
        <p:nvSpPr>
          <p:cNvPr id="8" name="Content Placeholder 7"/>
          <p:cNvSpPr>
            <a:spLocks noGrp="1"/>
          </p:cNvSpPr>
          <p:nvPr>
            <p:ph idx="1"/>
          </p:nvPr>
        </p:nvSpPr>
        <p:spPr/>
        <p:txBody>
          <a:bodyPr/>
          <a:lstStyle/>
          <a:p>
            <a:endParaRPr lang="en-US"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ppt_w</p:attrName>
                                        </p:attrNameLst>
                                      </p:cBhvr>
                                      <p:tavLst>
                                        <p:tav tm="0" fmla="#ppt_w*sin(2.5*pi*$)">
                                          <p:val>
                                            <p:fltVal val="0"/>
                                          </p:val>
                                        </p:tav>
                                        <p:tav tm="100000">
                                          <p:val>
                                            <p:fltVal val="1"/>
                                          </p:val>
                                        </p:tav>
                                      </p:tavLst>
                                    </p:anim>
                                    <p:anim calcmode="lin" valueType="num">
                                      <p:cBhvr>
                                        <p:cTn id="27"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285728"/>
            <a:ext cx="8229600" cy="1143000"/>
          </a:xfrm>
        </p:spPr>
        <p:txBody>
          <a:bodyPr/>
          <a:lstStyle/>
          <a:p>
            <a:pPr algn="l" eaLnBrk="1" hangingPunct="1">
              <a:defRPr/>
            </a:pPr>
            <a:r>
              <a:rPr lang="en-US" b="1" dirty="0" smtClean="0">
                <a:solidFill>
                  <a:schemeClr val="tx1"/>
                </a:solidFill>
                <a:latin typeface="+mn-lt"/>
                <a:ea typeface="+mn-ea"/>
                <a:cs typeface="+mn-cs"/>
              </a:rPr>
              <a:t>Vulnerable Species</a:t>
            </a:r>
            <a:br>
              <a:rPr lang="en-US" b="1" dirty="0" smtClean="0">
                <a:solidFill>
                  <a:schemeClr val="tx1"/>
                </a:solidFill>
                <a:latin typeface="+mn-lt"/>
                <a:ea typeface="+mn-ea"/>
                <a:cs typeface="+mn-cs"/>
              </a:rPr>
            </a:br>
            <a:endParaRPr lang="en-US" dirty="0" smtClean="0"/>
          </a:p>
        </p:txBody>
      </p:sp>
      <p:sp>
        <p:nvSpPr>
          <p:cNvPr id="20483" name="Content Placeholder 2"/>
          <p:cNvSpPr>
            <a:spLocks noGrp="1"/>
          </p:cNvSpPr>
          <p:nvPr>
            <p:ph idx="1"/>
          </p:nvPr>
        </p:nvSpPr>
        <p:spPr>
          <a:xfrm>
            <a:off x="428596" y="1142984"/>
            <a:ext cx="8229600" cy="4525963"/>
          </a:xfrm>
        </p:spPr>
        <p:txBody>
          <a:bodyPr/>
          <a:lstStyle/>
          <a:p>
            <a:pPr eaLnBrk="1" hangingPunct="1"/>
            <a:r>
              <a:rPr lang="en-US" dirty="0" smtClean="0"/>
              <a:t>Their population is still abundant but their habitat is adversely affected. They may become endangered if their habitat continues to be affected.</a:t>
            </a:r>
          </a:p>
          <a:p>
            <a:r>
              <a:rPr lang="en-US" dirty="0" smtClean="0"/>
              <a:t>Examples:</a:t>
            </a:r>
            <a:endParaRPr lang="en-US"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eaLnBrk="1" hangingPunct="1"/>
            <a:endParaRPr lang="en-US" dirty="0" smtClean="0"/>
          </a:p>
          <a:p>
            <a:pPr eaLnBrk="1" hangingPunct="1"/>
            <a:endParaRPr lang="en-US" dirty="0" smtClean="0"/>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85852" y="3714752"/>
            <a:ext cx="2895599" cy="2362200"/>
          </a:xfrm>
          <a:prstGeom prst="rect">
            <a:avLst/>
          </a:prstGeom>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643570" y="3143248"/>
            <a:ext cx="3047998" cy="2341418"/>
          </a:xfrm>
          <a:prstGeom prst="rect">
            <a:avLst/>
          </a:prstGeom>
        </p:spPr>
      </p:pic>
      <p:sp>
        <p:nvSpPr>
          <p:cNvPr id="6" name="Rectangle 5"/>
          <p:cNvSpPr/>
          <p:nvPr/>
        </p:nvSpPr>
        <p:spPr>
          <a:xfrm>
            <a:off x="5389446" y="5572140"/>
            <a:ext cx="3754554" cy="523220"/>
          </a:xfrm>
          <a:prstGeom prst="rect">
            <a:avLst/>
          </a:prstGeom>
        </p:spPr>
        <p:txBody>
          <a:bodyPr wrap="none">
            <a:spAutoFit/>
          </a:bodyPr>
          <a:lstStyle/>
          <a:p>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Gangetic dolphin</a:t>
            </a:r>
            <a:endParaRPr lang="en-US" sz="2800" dirty="0"/>
          </a:p>
        </p:txBody>
      </p:sp>
      <p:sp>
        <p:nvSpPr>
          <p:cNvPr id="7" name="Rectangle 6"/>
          <p:cNvSpPr/>
          <p:nvPr/>
        </p:nvSpPr>
        <p:spPr>
          <a:xfrm>
            <a:off x="1357290" y="6211669"/>
            <a:ext cx="3082896" cy="646331"/>
          </a:xfrm>
          <a:prstGeom prst="rect">
            <a:avLst/>
          </a:prstGeom>
        </p:spPr>
        <p:txBody>
          <a:bodyPr wrap="none">
            <a:spAutoFit/>
          </a:bodyPr>
          <a:lstStyle/>
          <a:p>
            <a:pPr algn="ctr"/>
            <a:r>
              <a:rPr lang="en-US" sz="36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Blue sheep</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85728"/>
            <a:ext cx="8229600" cy="1143000"/>
          </a:xfrm>
        </p:spPr>
        <p:txBody>
          <a:bodyPr/>
          <a:lstStyle/>
          <a:p>
            <a:pPr algn="l" eaLnBrk="1" hangingPunct="1">
              <a:defRPr/>
            </a:pPr>
            <a:r>
              <a:rPr lang="en-US" b="1" dirty="0" smtClean="0">
                <a:solidFill>
                  <a:schemeClr val="tx1"/>
                </a:solidFill>
                <a:latin typeface="+mn-lt"/>
                <a:ea typeface="+mn-ea"/>
                <a:cs typeface="+mn-cs"/>
              </a:rPr>
              <a:t>Rare Species</a:t>
            </a:r>
            <a:endParaRPr lang="en-US" dirty="0" smtClean="0"/>
          </a:p>
        </p:txBody>
      </p:sp>
      <p:sp>
        <p:nvSpPr>
          <p:cNvPr id="21507" name="Content Placeholder 2"/>
          <p:cNvSpPr>
            <a:spLocks noGrp="1"/>
          </p:cNvSpPr>
          <p:nvPr>
            <p:ph idx="1"/>
          </p:nvPr>
        </p:nvSpPr>
        <p:spPr/>
        <p:txBody>
          <a:bodyPr/>
          <a:lstStyle/>
          <a:p>
            <a:pPr eaLnBrk="1" hangingPunct="1"/>
            <a:r>
              <a:rPr lang="en-US" dirty="0" smtClean="0"/>
              <a:t>They are such species - whose population is very thinly populated on a wide geographical area - affecting their natural reproduction</a:t>
            </a:r>
            <a:r>
              <a:rPr lang="en-US" b="1" dirty="0" smtClean="0"/>
              <a:t>.</a:t>
            </a:r>
          </a:p>
          <a:p>
            <a:pPr eaLnBrk="1" hangingPunct="1"/>
            <a:r>
              <a:rPr lang="en-US" dirty="0" smtClean="0"/>
              <a:t>Examples: Snow loris, Indian desert cat and wild yak</a:t>
            </a:r>
          </a:p>
          <a:p>
            <a:pPr eaLnBrk="1" hangingPunct="1"/>
            <a:endParaRPr lang="en-US" dirty="0" smtClean="0"/>
          </a:p>
        </p:txBody>
      </p:sp>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0" y="0"/>
            <a:ext cx="4143372" cy="2714620"/>
          </a:xfrm>
          <a:prstGeom prst="rect">
            <a:avLst/>
          </a:prstGeom>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3321812"/>
            <a:ext cx="4114800" cy="3536188"/>
          </a:xfrm>
          <a:prstGeom prst="rect">
            <a:avLst/>
          </a:prstGeom>
          <a:ln>
            <a:noFill/>
          </a:ln>
        </p:spPr>
      </p:pic>
      <p:pic>
        <p:nvPicPr>
          <p:cNvPr id="6" name="Picture 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968131" y="3283527"/>
            <a:ext cx="4175869" cy="3574473"/>
          </a:xfrm>
          <a:prstGeom prst="rect">
            <a:avLst/>
          </a:prstGeom>
        </p:spPr>
      </p:pic>
      <p:pic>
        <p:nvPicPr>
          <p:cNvPr id="7" name="Picture 6"/>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5000628" y="0"/>
            <a:ext cx="4143372" cy="2734622"/>
          </a:xfrm>
          <a:prstGeom prst="rect">
            <a:avLst/>
          </a:prstGeom>
        </p:spPr>
      </p:pic>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142976" y="0"/>
            <a:ext cx="8229600" cy="1143000"/>
          </a:xfrm>
        </p:spPr>
        <p:txBody>
          <a:bodyPr/>
          <a:lstStyle/>
          <a:p>
            <a:pPr algn="l" eaLnBrk="1" hangingPunct="1"/>
            <a:r>
              <a:rPr lang="en-US" dirty="0" smtClean="0"/>
              <a:t>Facts about Forests</a:t>
            </a:r>
          </a:p>
        </p:txBody>
      </p:sp>
      <p:sp>
        <p:nvSpPr>
          <p:cNvPr id="22531" name="Content Placeholder 2"/>
          <p:cNvSpPr>
            <a:spLocks noGrp="1"/>
          </p:cNvSpPr>
          <p:nvPr>
            <p:ph idx="1"/>
          </p:nvPr>
        </p:nvSpPr>
        <p:spPr>
          <a:xfrm>
            <a:off x="0" y="1500187"/>
            <a:ext cx="9144000" cy="5357813"/>
          </a:xfrm>
        </p:spPr>
        <p:txBody>
          <a:bodyPr/>
          <a:lstStyle/>
          <a:p>
            <a:pPr eaLnBrk="1" fontAlgn="t" hangingPunct="1"/>
            <a:r>
              <a:rPr lang="en-US" sz="2000" dirty="0" smtClean="0"/>
              <a:t>More than 5000 things are manufactured (such as, houses, furniture,                     movie tickets, books etc) from trees.</a:t>
            </a:r>
          </a:p>
          <a:p>
            <a:pPr eaLnBrk="1" fontAlgn="t" hangingPunct="1"/>
            <a:r>
              <a:rPr lang="en-US" sz="2000" dirty="0" smtClean="0"/>
              <a:t>The oldest living tree has an age of 4700 years and it’s located in US.</a:t>
            </a:r>
          </a:p>
          <a:p>
            <a:pPr eaLnBrk="1" fontAlgn="t" hangingPunct="1"/>
            <a:r>
              <a:rPr lang="en-US" sz="2000" dirty="0" smtClean="0"/>
              <a:t>In less than 100 years half of the entire forest range of the world has been cut. Hence, the whole area is now bare and unprotected.</a:t>
            </a:r>
          </a:p>
          <a:p>
            <a:pPr eaLnBrk="1" fontAlgn="t" hangingPunct="1"/>
            <a:r>
              <a:rPr lang="en-US" sz="2000" dirty="0" smtClean="0"/>
              <a:t>More than 300,000 acres of forests were burnt in Indonesia’s East Kalimantan. Many are now suffering from smog related diseases for that.</a:t>
            </a:r>
          </a:p>
          <a:p>
            <a:pPr eaLnBrk="1" fontAlgn="t" hangingPunct="1"/>
            <a:r>
              <a:rPr lang="en-US" sz="2000" dirty="0" smtClean="0"/>
              <a:t>Certain parts of Malaysia are showing a pollution index of over 500. It’s tremendously hazardous for human health.</a:t>
            </a:r>
          </a:p>
          <a:p>
            <a:pPr eaLnBrk="1" fontAlgn="t" hangingPunct="1"/>
            <a:r>
              <a:rPr lang="en-US" sz="2000" dirty="0" smtClean="0"/>
              <a:t>100,000 and 200,000 hectares of the forests of Ethiopia are still cut every year. Still many are unable to cook their foods properly.</a:t>
            </a:r>
          </a:p>
          <a:p>
            <a:pPr eaLnBrk="1" fontAlgn="t" hangingPunct="1"/>
            <a:r>
              <a:rPr lang="en-US" sz="2000" dirty="0" smtClean="0"/>
              <a:t>Three- quarters of the population of the entire world depend on wood as this is the main source of energy for them.</a:t>
            </a:r>
          </a:p>
          <a:p>
            <a:pPr eaLnBrk="1" hangingPunct="1"/>
            <a:endParaRPr lang="en-US" sz="2000" dirty="0" smtClean="0"/>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914400" y="428604"/>
            <a:ext cx="8229600" cy="4525963"/>
          </a:xfrm>
        </p:spPr>
        <p:txBody>
          <a:bodyPr/>
          <a:lstStyle/>
          <a:p>
            <a:pPr eaLnBrk="1" fontAlgn="t" hangingPunct="1"/>
            <a:r>
              <a:rPr lang="en-US" sz="2800" dirty="0" smtClean="0"/>
              <a:t>Over 1.8 million hectors of dry deciduous forest disappear every year.</a:t>
            </a:r>
          </a:p>
          <a:p>
            <a:pPr eaLnBrk="1" fontAlgn="t" hangingPunct="1"/>
            <a:r>
              <a:rPr lang="en-US" sz="2800" dirty="0" smtClean="0"/>
              <a:t>23 % of the lands are covered by tropical forests but they are disappearing at rate of knots every year.</a:t>
            </a:r>
          </a:p>
          <a:p>
            <a:pPr eaLnBrk="1" hangingPunct="1"/>
            <a:r>
              <a:rPr lang="en-US" sz="2800" dirty="0" smtClean="0"/>
              <a:t>The central African forest has more than 8000 species of trees</a:t>
            </a:r>
          </a:p>
          <a:p>
            <a:pPr eaLnBrk="1" hangingPunct="1"/>
            <a:endParaRPr lang="en-US" sz="2800" dirty="0" smtClean="0"/>
          </a:p>
        </p:txBody>
      </p:sp>
      <p:pic>
        <p:nvPicPr>
          <p:cNvPr id="23556" name="Picture 3" descr="C:\Users\sony\Documents\niraj\images.jpg"/>
          <p:cNvPicPr>
            <a:picLocks noChangeAspect="1" noChangeArrowheads="1"/>
          </p:cNvPicPr>
          <p:nvPr/>
        </p:nvPicPr>
        <p:blipFill>
          <a:blip r:embed="rId2"/>
          <a:srcRect/>
          <a:stretch>
            <a:fillRect/>
          </a:stretch>
        </p:blipFill>
        <p:spPr bwMode="auto">
          <a:xfrm>
            <a:off x="4714876" y="3748008"/>
            <a:ext cx="4171949" cy="2967118"/>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544737" y="500042"/>
            <a:ext cx="8715375" cy="5429250"/>
          </a:xfrm>
        </p:spPr>
        <p:txBody>
          <a:bodyPr/>
          <a:lstStyle/>
          <a:p>
            <a:pPr algn="ctr" eaLnBrk="1" hangingPunct="1">
              <a:buFontTx/>
              <a:buNone/>
            </a:pPr>
            <a:r>
              <a:rPr lang="en-US" dirty="0" smtClean="0"/>
              <a:t>“The Tree is a peculiar organism of unlimited kindness and benevolence and makes no demand for it’s sustenance, and extends generously the products of it’s life activity. It affords protection to all living beings, offering shade even to the axemen who destroy it”</a:t>
            </a:r>
          </a:p>
          <a:p>
            <a:pPr algn="ctr" eaLnBrk="1" hangingPunct="1">
              <a:buFontTx/>
              <a:buNone/>
            </a:pPr>
            <a:endParaRPr lang="en-US" dirty="0" smtClean="0"/>
          </a:p>
          <a:p>
            <a:pPr algn="r" eaLnBrk="1" hangingPunct="1">
              <a:buFontTx/>
              <a:buNone/>
            </a:pPr>
            <a:r>
              <a:rPr lang="en-US" dirty="0" smtClean="0"/>
              <a:t>                             Gautama Buddha(487 B.C)</a:t>
            </a:r>
          </a:p>
          <a:p>
            <a:pPr algn="ctr" eaLnBrk="1" hangingPunct="1">
              <a:buFontTx/>
              <a:buNone/>
            </a:pPr>
            <a:r>
              <a:rPr lang="en-US" dirty="0" smtClean="0"/>
              <a:t>           </a:t>
            </a:r>
          </a:p>
          <a:p>
            <a:pPr algn="ctr" eaLnBrk="1" hangingPunct="1">
              <a:buFontTx/>
              <a:buNone/>
            </a:pPr>
            <a:r>
              <a:rPr lang="en-US" dirty="0" smtClean="0"/>
              <a:t>         </a:t>
            </a:r>
          </a:p>
          <a:p>
            <a:pPr eaLnBrk="1" hangingPunct="1">
              <a:buFontTx/>
              <a:buNone/>
            </a:pPr>
            <a:r>
              <a:rPr lang="en-US" dirty="0" smtClean="0"/>
              <a:t> </a:t>
            </a:r>
          </a:p>
        </p:txBody>
      </p:sp>
      <p:pic>
        <p:nvPicPr>
          <p:cNvPr id="24579" name="Picture 3" descr="C:\Users\sony\Documents\niraj\download (1).jpg"/>
          <p:cNvPicPr>
            <a:picLocks noChangeAspect="1" noChangeArrowheads="1"/>
          </p:cNvPicPr>
          <p:nvPr/>
        </p:nvPicPr>
        <p:blipFill>
          <a:blip r:embed="rId2"/>
          <a:srcRect/>
          <a:stretch>
            <a:fillRect/>
          </a:stretch>
        </p:blipFill>
        <p:spPr bwMode="auto">
          <a:xfrm>
            <a:off x="214282" y="3929066"/>
            <a:ext cx="3643306" cy="2734389"/>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5852" y="1142984"/>
            <a:ext cx="6143668" cy="548640"/>
          </a:xfrm>
          <a:prstGeom prst="rect">
            <a:avLst/>
          </a:prstGeom>
          <a:solidFill>
            <a:srgbClr val="272725"/>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accent1">
                    <a:lumMod val="20000"/>
                    <a:lumOff val="80000"/>
                  </a:schemeClr>
                </a:solidFill>
              </a:rPr>
              <a:t>Presented by:</a:t>
            </a:r>
            <a:endParaRPr lang="en-US" sz="4000" dirty="0">
              <a:solidFill>
                <a:schemeClr val="accent1">
                  <a:lumMod val="20000"/>
                  <a:lumOff val="80000"/>
                </a:schemeClr>
              </a:solidFill>
            </a:endParaRPr>
          </a:p>
        </p:txBody>
      </p:sp>
      <p:sp>
        <p:nvSpPr>
          <p:cNvPr id="5" name="TextBox 4"/>
          <p:cNvSpPr txBox="1"/>
          <p:nvPr/>
        </p:nvSpPr>
        <p:spPr>
          <a:xfrm>
            <a:off x="1285852" y="1714488"/>
            <a:ext cx="6143668" cy="1015663"/>
          </a:xfrm>
          <a:prstGeom prst="rect">
            <a:avLst/>
          </a:prstGeom>
          <a:solidFill>
            <a:srgbClr val="ADE900"/>
          </a:solidFill>
        </p:spPr>
        <p:txBody>
          <a:bodyPr wrap="square" rtlCol="0">
            <a:spAutoFit/>
          </a:bodyPr>
          <a:lstStyle/>
          <a:p>
            <a:pPr algn="ctr"/>
            <a:r>
              <a:rPr lang="en-US" sz="6000" dirty="0" err="1" smtClean="0">
                <a:latin typeface="Colonna MT" pitchFamily="82" charset="0"/>
              </a:rPr>
              <a:t>Randeep</a:t>
            </a:r>
            <a:r>
              <a:rPr lang="en-US" sz="6000" smtClean="0">
                <a:latin typeface="Colonna MT" pitchFamily="82" charset="0"/>
              </a:rPr>
              <a:t> Singh</a:t>
            </a:r>
            <a:endParaRPr lang="en-US" sz="6000" dirty="0">
              <a:latin typeface="Colonna MT" pitchFamily="82" charset="0"/>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550"/>
                            </p:stCondLst>
                            <p:childTnLst>
                              <p:par>
                                <p:cTn id="11" presetID="29"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ppt_x</p:attrName>
                                        </p:attrNameLst>
                                      </p:cBhvr>
                                      <p:tavLst>
                                        <p:tav tm="0">
                                          <p:val>
                                            <p:strVal val="#ppt_x-.2"/>
                                          </p:val>
                                        </p:tav>
                                        <p:tav tm="100000">
                                          <p:val>
                                            <p:strVal val="#ppt_x"/>
                                          </p:val>
                                        </p:tav>
                                      </p:tavLst>
                                    </p:anim>
                                    <p:anim calcmode="lin" valueType="num">
                                      <p:cBhvr>
                                        <p:cTn id="14"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3\Desktop\pattern-textures-flowers-ppt-backgrounds-powerpoint.jpg"/>
          <p:cNvPicPr>
            <a:picLocks noChangeAspect="1" noChangeArrowheads="1"/>
          </p:cNvPicPr>
          <p:nvPr/>
        </p:nvPicPr>
        <p:blipFill>
          <a:blip r:embed="rId3"/>
          <a:srcRect/>
          <a:stretch>
            <a:fillRect/>
          </a:stretch>
        </p:blipFill>
        <p:spPr bwMode="auto">
          <a:xfrm>
            <a:off x="-1" y="0"/>
            <a:ext cx="9144001" cy="6858000"/>
          </a:xfrm>
          <a:prstGeom prst="rect">
            <a:avLst/>
          </a:prstGeom>
          <a:noFill/>
        </p:spPr>
      </p:pic>
      <p:sp>
        <p:nvSpPr>
          <p:cNvPr id="5" name="Title 4"/>
          <p:cNvSpPr>
            <a:spLocks noGrp="1"/>
          </p:cNvSpPr>
          <p:nvPr>
            <p:ph type="title"/>
          </p:nvPr>
        </p:nvSpPr>
        <p:spPr>
          <a:xfrm>
            <a:off x="571472" y="214290"/>
            <a:ext cx="8229600" cy="1143000"/>
          </a:xfrm>
          <a:blipFill>
            <a:blip r:embed="rId4"/>
            <a:tile tx="0" ty="0" sx="100000" sy="100000" flip="none" algn="tl"/>
          </a:blipFill>
        </p:spPr>
        <p:txBody>
          <a:bodyPr>
            <a:normAutofit fontScale="90000"/>
          </a:bodyPr>
          <a:lstStyle/>
          <a:p>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101600">
                    <a:schemeClr val="accent3">
                      <a:lumMod val="50000"/>
                      <a:alpha val="60000"/>
                    </a:schemeClr>
                  </a:glow>
                  <a:outerShdw blurRad="60007" dist="310007" dir="7680000" sy="30000" kx="1300200" algn="ctr" rotWithShape="0">
                    <a:prstClr val="black">
                      <a:alpha val="32000"/>
                    </a:prstClr>
                  </a:outerShdw>
                  <a:reflection blurRad="6350" stA="50000" endA="300" endPos="50000" dist="60007" dir="5400000" sy="-100000" algn="bl" rotWithShape="0"/>
                </a:effectLst>
              </a:rPr>
              <a:t>Thank You and waiting for your Feedback </a:t>
            </a:r>
            <a:endParaRPr lang="en-US"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101600">
                  <a:schemeClr val="accent3">
                    <a:lumMod val="50000"/>
                    <a:alpha val="60000"/>
                  </a:schemeClr>
                </a:glow>
                <a:outerShdw blurRad="60007" dist="310007" dir="7680000" sy="30000" kx="1300200" algn="ctr" rotWithShape="0">
                  <a:prstClr val="black">
                    <a:alpha val="32000"/>
                  </a:prstClr>
                </a:outerShdw>
                <a:reflection blurRad="6350" stA="50000" endA="300" endPos="50000" dist="60007" dir="5400000" sy="-100000" algn="bl" rotWithShape="0"/>
              </a:effectLst>
            </a:endParaRPr>
          </a:p>
        </p:txBody>
      </p:sp>
      <p:pic>
        <p:nvPicPr>
          <p:cNvPr id="4" name="Group clapping_bule.wmv">
            <a:hlinkClick r:id="" action="ppaction://media"/>
          </p:cNvPr>
          <p:cNvPicPr>
            <a:picLocks noChangeAspect="1"/>
          </p:cNvPicPr>
          <p:nvPr>
            <a:videoFile r:link="rId1"/>
            <p:extLst>
              <p:ext uri="{DAA4B4D4-6D71-4841-9C94-3DE7FCFB9230}">
                <p14:media xmlns="" xmlns:p14="http://schemas.microsoft.com/office/powerpoint/2010/main" r:embed="rId5"/>
              </p:ext>
            </p:extLst>
          </p:nvPr>
        </p:nvPicPr>
        <p:blipFill>
          <a:blip r:embed="rId6">
            <a:lum bright="-42000" contrast="8000"/>
          </a:blip>
          <a:stretch>
            <a:fillRect/>
          </a:stretch>
        </p:blipFill>
        <p:spPr>
          <a:xfrm>
            <a:off x="1285852" y="2214554"/>
            <a:ext cx="7072362" cy="4143404"/>
          </a:xfrm>
          <a:prstGeom prst="rect">
            <a:avLst/>
          </a:prstGeom>
          <a:ln>
            <a:solidFill>
              <a:schemeClr val="accent1"/>
            </a:solidFill>
          </a:ln>
          <a:effectLst>
            <a:softEdge rad="112500"/>
          </a:effectLst>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1669</TotalTime>
  <Words>2728</Words>
  <Application>Microsoft Office PowerPoint</Application>
  <PresentationFormat>On-screen Show (4:3)</PresentationFormat>
  <Paragraphs>197</Paragraphs>
  <Slides>42</Slides>
  <Notes>9</Notes>
  <HiddenSlides>0</HiddenSlides>
  <MMClips>1</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Diseño predeterminado</vt:lpstr>
      <vt:lpstr>Slide 1</vt:lpstr>
      <vt:lpstr>Slide 2</vt:lpstr>
      <vt:lpstr>Slide 3</vt:lpstr>
      <vt:lpstr>Slide 4</vt:lpstr>
      <vt:lpstr>Slide 5</vt:lpstr>
      <vt:lpstr>Slide 6</vt:lpstr>
      <vt:lpstr>Types and Distribution of Forest and Wildlife Resources</vt:lpstr>
      <vt:lpstr>Forest</vt:lpstr>
      <vt:lpstr>Slide 9</vt:lpstr>
      <vt:lpstr>Slide 10</vt:lpstr>
      <vt:lpstr>Slide 11</vt:lpstr>
      <vt:lpstr>Slide 12</vt:lpstr>
      <vt:lpstr>Forests are classified </vt:lpstr>
      <vt:lpstr>Reserved Forest</vt:lpstr>
      <vt:lpstr>Slide 15</vt:lpstr>
      <vt:lpstr>Unclassed forests</vt:lpstr>
      <vt:lpstr>Slide 17</vt:lpstr>
      <vt:lpstr>Slide 18</vt:lpstr>
      <vt:lpstr>Protected forest </vt:lpstr>
      <vt:lpstr>Slide 20</vt:lpstr>
      <vt:lpstr>Slide 21</vt:lpstr>
      <vt:lpstr>Slide 22</vt:lpstr>
      <vt:lpstr>Slide 23</vt:lpstr>
      <vt:lpstr>Slide 24</vt:lpstr>
      <vt:lpstr>Slide 25</vt:lpstr>
      <vt:lpstr>Slide 26</vt:lpstr>
      <vt:lpstr>Slide 27</vt:lpstr>
      <vt:lpstr>Slide 28</vt:lpstr>
      <vt:lpstr>Wildlife Resource</vt:lpstr>
      <vt:lpstr>Slide 30</vt:lpstr>
      <vt:lpstr>Slide 31</vt:lpstr>
      <vt:lpstr>Slide 32</vt:lpstr>
      <vt:lpstr>Endangered Species </vt:lpstr>
      <vt:lpstr>Slide 34</vt:lpstr>
      <vt:lpstr>Vulnerable Species </vt:lpstr>
      <vt:lpstr>Rare Species</vt:lpstr>
      <vt:lpstr>Slide 37</vt:lpstr>
      <vt:lpstr>Facts about Forests</vt:lpstr>
      <vt:lpstr>Slide 39</vt:lpstr>
      <vt:lpstr>Slide 40</vt:lpstr>
      <vt:lpstr>Slide 41</vt:lpstr>
      <vt:lpstr>Thank You and waiting for your Feedback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user</cp:lastModifiedBy>
  <cp:revision>276</cp:revision>
  <dcterms:created xsi:type="dcterms:W3CDTF">2010-05-23T14:28:12Z</dcterms:created>
  <dcterms:modified xsi:type="dcterms:W3CDTF">2015-12-09T15:05:50Z</dcterms:modified>
</cp:coreProperties>
</file>